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30.jpg" ContentType="image/jpg"/>
  <Override PartName="/ppt/media/image31.jpg" ContentType="image/jpg"/>
  <Override PartName="/ppt/media/image3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296" r:id="rId4"/>
    <p:sldId id="267" r:id="rId5"/>
    <p:sldId id="302" r:id="rId6"/>
    <p:sldId id="295" r:id="rId7"/>
    <p:sldId id="294" r:id="rId8"/>
    <p:sldId id="301" r:id="rId9"/>
    <p:sldId id="283" r:id="rId10"/>
    <p:sldId id="290" r:id="rId11"/>
    <p:sldId id="292" r:id="rId12"/>
    <p:sldId id="291" r:id="rId13"/>
    <p:sldId id="288" r:id="rId14"/>
    <p:sldId id="261" r:id="rId15"/>
    <p:sldId id="289" r:id="rId16"/>
    <p:sldId id="259" r:id="rId17"/>
    <p:sldId id="272" r:id="rId18"/>
    <p:sldId id="273" r:id="rId19"/>
    <p:sldId id="309" r:id="rId20"/>
    <p:sldId id="311" r:id="rId21"/>
    <p:sldId id="284" r:id="rId22"/>
    <p:sldId id="303" r:id="rId23"/>
    <p:sldId id="277" r:id="rId24"/>
    <p:sldId id="278" r:id="rId25"/>
    <p:sldId id="276" r:id="rId26"/>
    <p:sldId id="307" r:id="rId27"/>
    <p:sldId id="304" r:id="rId28"/>
    <p:sldId id="305" r:id="rId29"/>
    <p:sldId id="300" r:id="rId30"/>
    <p:sldId id="306" r:id="rId31"/>
    <p:sldId id="299" r:id="rId32"/>
    <p:sldId id="313" r:id="rId33"/>
    <p:sldId id="282" r:id="rId3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9E1"/>
    <a:srgbClr val="00007A"/>
    <a:srgbClr val="1F3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455" autoAdjust="0"/>
  </p:normalViewPr>
  <p:slideViewPr>
    <p:cSldViewPr snapToGrid="0">
      <p:cViewPr>
        <p:scale>
          <a:sx n="79" d="100"/>
          <a:sy n="79" d="100"/>
        </p:scale>
        <p:origin x="-21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403DE-518C-4D2E-94D3-367837A602FF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C982A24-6B90-4489-88DF-CAA9950EF6D1}">
      <dgm:prSet/>
      <dgm:spPr/>
      <dgm:t>
        <a:bodyPr/>
        <a:lstStyle/>
        <a:p>
          <a:pPr rtl="0"/>
          <a:r>
            <a:rPr lang="ru-RU" b="1" dirty="0" smtClean="0"/>
            <a:t>Что нового готовит ФГОС ОО?</a:t>
          </a:r>
          <a:endParaRPr lang="ru-RU" dirty="0"/>
        </a:p>
      </dgm:t>
    </dgm:pt>
    <dgm:pt modelId="{C0236313-7F39-466D-BC58-E2364807C7E1}" type="parTrans" cxnId="{D32E260C-9E76-4DC1-AF4E-3623B3339E61}">
      <dgm:prSet/>
      <dgm:spPr/>
      <dgm:t>
        <a:bodyPr/>
        <a:lstStyle/>
        <a:p>
          <a:endParaRPr lang="ru-RU"/>
        </a:p>
      </dgm:t>
    </dgm:pt>
    <dgm:pt modelId="{15E9D682-3B9A-4792-AF9E-C8F4E8BAB8E3}" type="sibTrans" cxnId="{D32E260C-9E76-4DC1-AF4E-3623B3339E61}">
      <dgm:prSet/>
      <dgm:spPr/>
      <dgm:t>
        <a:bodyPr/>
        <a:lstStyle/>
        <a:p>
          <a:endParaRPr lang="ru-RU"/>
        </a:p>
      </dgm:t>
    </dgm:pt>
    <dgm:pt modelId="{3F6756B2-1529-4CF3-AF33-24012E4C70E1}">
      <dgm:prSet/>
      <dgm:spPr/>
      <dgm:t>
        <a:bodyPr/>
        <a:lstStyle/>
        <a:p>
          <a:pPr rtl="0"/>
          <a:r>
            <a:rPr lang="ru-RU" dirty="0" smtClean="0"/>
            <a:t>содержит постулат о необходимости формирования у детей </a:t>
          </a:r>
          <a:r>
            <a:rPr lang="ru-RU" b="1" u="sng" dirty="0" smtClean="0"/>
            <a:t>представлений о России как «о стране, устремлённой в будущее»</a:t>
          </a:r>
          <a:r>
            <a:rPr lang="ru-RU" u="sng" dirty="0" smtClean="0"/>
            <a:t>, </a:t>
          </a:r>
          <a:r>
            <a:rPr lang="ru-RU" dirty="0" smtClean="0"/>
            <a:t>её месте в мире и исторической роли</a:t>
          </a:r>
          <a:endParaRPr lang="ru-RU" dirty="0"/>
        </a:p>
      </dgm:t>
    </dgm:pt>
    <dgm:pt modelId="{09EC512B-1EF9-4B8A-A714-C18F10F856B1}" type="parTrans" cxnId="{43FA61C0-058E-4F04-8074-91C11A5EC3BC}">
      <dgm:prSet/>
      <dgm:spPr/>
      <dgm:t>
        <a:bodyPr/>
        <a:lstStyle/>
        <a:p>
          <a:endParaRPr lang="ru-RU"/>
        </a:p>
      </dgm:t>
    </dgm:pt>
    <dgm:pt modelId="{E2E760AE-03ED-4DD5-8E01-68764C0BFED9}" type="sibTrans" cxnId="{43FA61C0-058E-4F04-8074-91C11A5EC3BC}">
      <dgm:prSet/>
      <dgm:spPr/>
      <dgm:t>
        <a:bodyPr/>
        <a:lstStyle/>
        <a:p>
          <a:endParaRPr lang="ru-RU"/>
        </a:p>
      </dgm:t>
    </dgm:pt>
    <dgm:pt modelId="{C0F775F3-C18F-436A-BAA2-F9DD6B8E7D32}">
      <dgm:prSet/>
      <dgm:spPr/>
      <dgm:t>
        <a:bodyPr/>
        <a:lstStyle/>
        <a:p>
          <a:pPr rtl="0"/>
          <a:r>
            <a:rPr lang="ru-RU" dirty="0" smtClean="0"/>
            <a:t>система оценки полученных знаний должна иметь комплексный подход, учитывать динамику освоения предметов и </a:t>
          </a:r>
          <a:r>
            <a:rPr lang="ru-RU" b="1" u="sng" dirty="0" smtClean="0"/>
            <a:t>«ориентировать образовательную деятельность на личностное развитие и воспитание обучающихся»</a:t>
          </a:r>
          <a:r>
            <a:rPr lang="ru-RU" u="sng" dirty="0" smtClean="0"/>
            <a:t>.</a:t>
          </a:r>
          <a:endParaRPr lang="ru-RU" dirty="0"/>
        </a:p>
      </dgm:t>
    </dgm:pt>
    <dgm:pt modelId="{303EAD00-DC57-4EE0-860E-7634CB8CBB83}" type="parTrans" cxnId="{F41E2926-E48E-4175-8B56-A5749EB79063}">
      <dgm:prSet/>
      <dgm:spPr/>
    </dgm:pt>
    <dgm:pt modelId="{EA5433D7-BDB2-43E9-9D33-C4B68B4A79AF}" type="sibTrans" cxnId="{F41E2926-E48E-4175-8B56-A5749EB79063}">
      <dgm:prSet/>
      <dgm:spPr/>
    </dgm:pt>
    <dgm:pt modelId="{7EEBBF1D-B791-473B-8ABB-1476FA61CA61}">
      <dgm:prSet/>
      <dgm:spPr/>
      <dgm:t>
        <a:bodyPr/>
        <a:lstStyle/>
        <a:p>
          <a:pPr rtl="0"/>
          <a:r>
            <a:rPr lang="ru-RU" dirty="0" smtClean="0"/>
            <a:t>создание  условий для развития личностного потенциала учащихся</a:t>
          </a:r>
          <a:endParaRPr lang="ru-RU" dirty="0"/>
        </a:p>
      </dgm:t>
    </dgm:pt>
    <dgm:pt modelId="{31994FD3-3B55-4FAF-A86E-FC646142440A}" type="parTrans" cxnId="{8B8F36D3-81E5-4FE5-89D4-77876DC2A670}">
      <dgm:prSet/>
      <dgm:spPr/>
    </dgm:pt>
    <dgm:pt modelId="{490227EC-047F-4A3C-985E-941D5AFE27A1}" type="sibTrans" cxnId="{8B8F36D3-81E5-4FE5-89D4-77876DC2A670}">
      <dgm:prSet/>
      <dgm:spPr/>
    </dgm:pt>
    <dgm:pt modelId="{832B10B5-51AA-46A1-A843-06E8FB309A2F}" type="pres">
      <dgm:prSet presAssocID="{0E0403DE-518C-4D2E-94D3-367837A602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A7CB63-6F3B-4FBC-99ED-3DC48648217E}" type="pres">
      <dgm:prSet presAssocID="{8C982A24-6B90-4489-88DF-CAA9950EF6D1}" presName="linNode" presStyleCnt="0"/>
      <dgm:spPr/>
    </dgm:pt>
    <dgm:pt modelId="{9CA42644-4293-4296-981F-8AA18A8993CA}" type="pres">
      <dgm:prSet presAssocID="{8C982A24-6B90-4489-88DF-CAA9950EF6D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F086D-D74D-407D-B2E8-D39ED41F043F}" type="pres">
      <dgm:prSet presAssocID="{8C982A24-6B90-4489-88DF-CAA9950EF6D1}" presName="descendantText" presStyleLbl="alignAccFollowNode1" presStyleIdx="0" presStyleCnt="1" custLinFactNeighborX="-200" custLinFactNeighborY="-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2E260C-9E76-4DC1-AF4E-3623B3339E61}" srcId="{0E0403DE-518C-4D2E-94D3-367837A602FF}" destId="{8C982A24-6B90-4489-88DF-CAA9950EF6D1}" srcOrd="0" destOrd="0" parTransId="{C0236313-7F39-466D-BC58-E2364807C7E1}" sibTransId="{15E9D682-3B9A-4792-AF9E-C8F4E8BAB8E3}"/>
    <dgm:cxn modelId="{8B8F36D3-81E5-4FE5-89D4-77876DC2A670}" srcId="{8C982A24-6B90-4489-88DF-CAA9950EF6D1}" destId="{7EEBBF1D-B791-473B-8ABB-1476FA61CA61}" srcOrd="1" destOrd="0" parTransId="{31994FD3-3B55-4FAF-A86E-FC646142440A}" sibTransId="{490227EC-047F-4A3C-985E-941D5AFE27A1}"/>
    <dgm:cxn modelId="{F41E2926-E48E-4175-8B56-A5749EB79063}" srcId="{8C982A24-6B90-4489-88DF-CAA9950EF6D1}" destId="{C0F775F3-C18F-436A-BAA2-F9DD6B8E7D32}" srcOrd="2" destOrd="0" parTransId="{303EAD00-DC57-4EE0-860E-7634CB8CBB83}" sibTransId="{EA5433D7-BDB2-43E9-9D33-C4B68B4A79AF}"/>
    <dgm:cxn modelId="{3A1E70AB-69E1-4726-8F81-EAC83C33638B}" type="presOf" srcId="{0E0403DE-518C-4D2E-94D3-367837A602FF}" destId="{832B10B5-51AA-46A1-A843-06E8FB309A2F}" srcOrd="0" destOrd="0" presId="urn:microsoft.com/office/officeart/2005/8/layout/vList5"/>
    <dgm:cxn modelId="{23B93F31-CC5E-4651-9EE6-7BA6045A4FD6}" type="presOf" srcId="{3F6756B2-1529-4CF3-AF33-24012E4C70E1}" destId="{9C9F086D-D74D-407D-B2E8-D39ED41F043F}" srcOrd="0" destOrd="0" presId="urn:microsoft.com/office/officeart/2005/8/layout/vList5"/>
    <dgm:cxn modelId="{1DC54137-D255-4049-A642-4C10BC90BDBC}" type="presOf" srcId="{8C982A24-6B90-4489-88DF-CAA9950EF6D1}" destId="{9CA42644-4293-4296-981F-8AA18A8993CA}" srcOrd="0" destOrd="0" presId="urn:microsoft.com/office/officeart/2005/8/layout/vList5"/>
    <dgm:cxn modelId="{0E9750F7-2477-430F-9CEF-C4DE9C7CC6F0}" type="presOf" srcId="{C0F775F3-C18F-436A-BAA2-F9DD6B8E7D32}" destId="{9C9F086D-D74D-407D-B2E8-D39ED41F043F}" srcOrd="0" destOrd="2" presId="urn:microsoft.com/office/officeart/2005/8/layout/vList5"/>
    <dgm:cxn modelId="{43FA61C0-058E-4F04-8074-91C11A5EC3BC}" srcId="{8C982A24-6B90-4489-88DF-CAA9950EF6D1}" destId="{3F6756B2-1529-4CF3-AF33-24012E4C70E1}" srcOrd="0" destOrd="0" parTransId="{09EC512B-1EF9-4B8A-A714-C18F10F856B1}" sibTransId="{E2E760AE-03ED-4DD5-8E01-68764C0BFED9}"/>
    <dgm:cxn modelId="{C27A4E45-119D-47AC-94ED-54286CFAF06C}" type="presOf" srcId="{7EEBBF1D-B791-473B-8ABB-1476FA61CA61}" destId="{9C9F086D-D74D-407D-B2E8-D39ED41F043F}" srcOrd="0" destOrd="1" presId="urn:microsoft.com/office/officeart/2005/8/layout/vList5"/>
    <dgm:cxn modelId="{E835FF69-3D34-478D-866F-4C6CB4F61CA1}" type="presParOf" srcId="{832B10B5-51AA-46A1-A843-06E8FB309A2F}" destId="{87A7CB63-6F3B-4FBC-99ED-3DC48648217E}" srcOrd="0" destOrd="0" presId="urn:microsoft.com/office/officeart/2005/8/layout/vList5"/>
    <dgm:cxn modelId="{16FE3F16-2995-414B-8737-E9AAF7A82236}" type="presParOf" srcId="{87A7CB63-6F3B-4FBC-99ED-3DC48648217E}" destId="{9CA42644-4293-4296-981F-8AA18A8993CA}" srcOrd="0" destOrd="0" presId="urn:microsoft.com/office/officeart/2005/8/layout/vList5"/>
    <dgm:cxn modelId="{E105DE37-1B94-4823-9D89-9105C9396A08}" type="presParOf" srcId="{87A7CB63-6F3B-4FBC-99ED-3DC48648217E}" destId="{9C9F086D-D74D-407D-B2E8-D39ED41F04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9283E4-2C91-40A7-BC79-910CD3A781E0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657AC3B-6B5C-440E-86EB-4A2DB2CD83E1}">
      <dgm:prSet/>
      <dgm:spPr/>
      <dgm:t>
        <a:bodyPr/>
        <a:lstStyle/>
        <a:p>
          <a:pPr rtl="0"/>
          <a:r>
            <a:rPr lang="ru-RU" b="1" dirty="0" smtClean="0"/>
            <a:t>Что нового готовит ФГОС для учеников начальной школы?</a:t>
          </a:r>
          <a:endParaRPr lang="ru-RU" dirty="0"/>
        </a:p>
      </dgm:t>
    </dgm:pt>
    <dgm:pt modelId="{C9AE4424-D1CC-4CF1-B315-67400BC90B99}" type="parTrans" cxnId="{B7C249E8-21DD-4404-9746-3869F2789D99}">
      <dgm:prSet/>
      <dgm:spPr/>
      <dgm:t>
        <a:bodyPr/>
        <a:lstStyle/>
        <a:p>
          <a:endParaRPr lang="ru-RU"/>
        </a:p>
      </dgm:t>
    </dgm:pt>
    <dgm:pt modelId="{4A9326F9-3E4E-4FA0-8388-FEEFEA55134C}" type="sibTrans" cxnId="{B7C249E8-21DD-4404-9746-3869F2789D99}">
      <dgm:prSet/>
      <dgm:spPr/>
      <dgm:t>
        <a:bodyPr/>
        <a:lstStyle/>
        <a:p>
          <a:endParaRPr lang="ru-RU"/>
        </a:p>
      </dgm:t>
    </dgm:pt>
    <dgm:pt modelId="{3829F152-7247-4C6A-9CA8-57F92AC5F3A5}">
      <dgm:prSet/>
      <dgm:spPr/>
      <dgm:t>
        <a:bodyPr/>
        <a:lstStyle/>
        <a:p>
          <a:pPr rtl="0"/>
          <a:r>
            <a:rPr lang="ru-RU" b="1" u="sng" dirty="0" smtClean="0"/>
            <a:t>Учимся писать, считать и любить Родину</a:t>
          </a:r>
          <a:endParaRPr lang="ru-RU" dirty="0"/>
        </a:p>
      </dgm:t>
    </dgm:pt>
    <dgm:pt modelId="{66558383-1C70-4DEB-894F-8EEBC4BFE6D4}" type="parTrans" cxnId="{690DF82F-179C-4F4A-AD7D-D5AB8E847733}">
      <dgm:prSet/>
      <dgm:spPr/>
      <dgm:t>
        <a:bodyPr/>
        <a:lstStyle/>
        <a:p>
          <a:endParaRPr lang="ru-RU"/>
        </a:p>
      </dgm:t>
    </dgm:pt>
    <dgm:pt modelId="{ED68D2B0-E195-4510-9318-FB0587D482C8}" type="sibTrans" cxnId="{690DF82F-179C-4F4A-AD7D-D5AB8E847733}">
      <dgm:prSet/>
      <dgm:spPr/>
      <dgm:t>
        <a:bodyPr/>
        <a:lstStyle/>
        <a:p>
          <a:endParaRPr lang="ru-RU"/>
        </a:p>
      </dgm:t>
    </dgm:pt>
    <dgm:pt modelId="{283E30DE-2053-4F4E-A0D2-46314ED44359}">
      <dgm:prSet/>
      <dgm:spPr/>
      <dgm:t>
        <a:bodyPr/>
        <a:lstStyle/>
        <a:p>
          <a:pPr rtl="0"/>
          <a:r>
            <a:rPr lang="ru-RU" b="1" dirty="0" smtClean="0"/>
            <a:t>Окружающий мир – не только о природе</a:t>
          </a:r>
          <a:endParaRPr lang="ru-RU" dirty="0"/>
        </a:p>
      </dgm:t>
    </dgm:pt>
    <dgm:pt modelId="{FE8A0F08-9DA4-4F67-82EB-65C7CEBECD3A}" type="parTrans" cxnId="{CD503A16-53F1-4CD8-862F-998A87FCFD43}">
      <dgm:prSet/>
      <dgm:spPr/>
      <dgm:t>
        <a:bodyPr/>
        <a:lstStyle/>
        <a:p>
          <a:endParaRPr lang="ru-RU"/>
        </a:p>
      </dgm:t>
    </dgm:pt>
    <dgm:pt modelId="{1CCCF407-340D-4644-A22E-B720C36B7306}" type="sibTrans" cxnId="{CD503A16-53F1-4CD8-862F-998A87FCFD43}">
      <dgm:prSet/>
      <dgm:spPr/>
      <dgm:t>
        <a:bodyPr/>
        <a:lstStyle/>
        <a:p>
          <a:endParaRPr lang="ru-RU"/>
        </a:p>
      </dgm:t>
    </dgm:pt>
    <dgm:pt modelId="{25856BC9-BAA8-4E71-AE53-230033D54201}">
      <dgm:prSet/>
      <dgm:spPr/>
      <dgm:t>
        <a:bodyPr/>
        <a:lstStyle/>
        <a:p>
          <a:pPr rtl="0"/>
          <a:r>
            <a:rPr lang="ru-RU" b="1" dirty="0" smtClean="0"/>
            <a:t>Что нового готовит ФГОС для учащихся основной школы?</a:t>
          </a:r>
          <a:endParaRPr lang="ru-RU" dirty="0"/>
        </a:p>
      </dgm:t>
    </dgm:pt>
    <dgm:pt modelId="{56420B13-4657-46F3-B59B-65034B9599D4}" type="parTrans" cxnId="{230CE608-6AB8-4F71-8C14-6339812C0F6B}">
      <dgm:prSet/>
      <dgm:spPr/>
      <dgm:t>
        <a:bodyPr/>
        <a:lstStyle/>
        <a:p>
          <a:endParaRPr lang="ru-RU"/>
        </a:p>
      </dgm:t>
    </dgm:pt>
    <dgm:pt modelId="{CA042DD1-A5DA-4ABC-9D63-44FA533D92C8}" type="sibTrans" cxnId="{230CE608-6AB8-4F71-8C14-6339812C0F6B}">
      <dgm:prSet/>
      <dgm:spPr/>
      <dgm:t>
        <a:bodyPr/>
        <a:lstStyle/>
        <a:p>
          <a:endParaRPr lang="ru-RU"/>
        </a:p>
      </dgm:t>
    </dgm:pt>
    <dgm:pt modelId="{07233EB8-7FCB-4883-854C-40C7ED4637CF}">
      <dgm:prSet/>
      <dgm:spPr/>
      <dgm:t>
        <a:bodyPr/>
        <a:lstStyle/>
        <a:p>
          <a:pPr rtl="0"/>
          <a:r>
            <a:rPr lang="ru-RU" b="1" u="sng" smtClean="0"/>
            <a:t>Патриотический уклон – самое главное изменение в стандартах</a:t>
          </a:r>
          <a:endParaRPr lang="ru-RU"/>
        </a:p>
      </dgm:t>
    </dgm:pt>
    <dgm:pt modelId="{A5461C87-7BCA-4767-9537-7226CCBF9DAC}" type="parTrans" cxnId="{765B6A63-0F54-4563-A31A-CC8EF1AB3383}">
      <dgm:prSet/>
      <dgm:spPr/>
      <dgm:t>
        <a:bodyPr/>
        <a:lstStyle/>
        <a:p>
          <a:endParaRPr lang="ru-RU"/>
        </a:p>
      </dgm:t>
    </dgm:pt>
    <dgm:pt modelId="{ADA11199-DCAF-4586-956B-A895DCFD0671}" type="sibTrans" cxnId="{765B6A63-0F54-4563-A31A-CC8EF1AB3383}">
      <dgm:prSet/>
      <dgm:spPr/>
      <dgm:t>
        <a:bodyPr/>
        <a:lstStyle/>
        <a:p>
          <a:endParaRPr lang="ru-RU"/>
        </a:p>
      </dgm:t>
    </dgm:pt>
    <dgm:pt modelId="{1137462F-9553-48EF-BA2A-BA4AAC8BEFCE}">
      <dgm:prSet/>
      <dgm:spPr/>
      <dgm:t>
        <a:bodyPr/>
        <a:lstStyle/>
        <a:p>
          <a:pPr rtl="0"/>
          <a:r>
            <a:rPr lang="ru-RU" b="1" smtClean="0"/>
            <a:t>Финансовая грамотность</a:t>
          </a:r>
          <a:endParaRPr lang="ru-RU"/>
        </a:p>
      </dgm:t>
    </dgm:pt>
    <dgm:pt modelId="{14F4713D-9AD5-47B4-8EA6-5320B26D9D2F}" type="parTrans" cxnId="{F9FAA723-08A8-46F4-A5DD-5888435C38D0}">
      <dgm:prSet/>
      <dgm:spPr/>
      <dgm:t>
        <a:bodyPr/>
        <a:lstStyle/>
        <a:p>
          <a:endParaRPr lang="ru-RU"/>
        </a:p>
      </dgm:t>
    </dgm:pt>
    <dgm:pt modelId="{D50050F1-6F65-44DB-A02F-C4D2FC9A9235}" type="sibTrans" cxnId="{F9FAA723-08A8-46F4-A5DD-5888435C38D0}">
      <dgm:prSet/>
      <dgm:spPr/>
      <dgm:t>
        <a:bodyPr/>
        <a:lstStyle/>
        <a:p>
          <a:endParaRPr lang="ru-RU"/>
        </a:p>
      </dgm:t>
    </dgm:pt>
    <dgm:pt modelId="{570F5F30-AB59-4BB1-A5A6-90FFE32B2E15}">
      <dgm:prSet/>
      <dgm:spPr/>
      <dgm:t>
        <a:bodyPr/>
        <a:lstStyle/>
        <a:p>
          <a:pPr rtl="0"/>
          <a:r>
            <a:rPr lang="ru-RU" b="1" dirty="0" err="1" smtClean="0"/>
            <a:t>Фишинг</a:t>
          </a:r>
          <a:r>
            <a:rPr lang="ru-RU" b="1" dirty="0" smtClean="0"/>
            <a:t> и основы программирования</a:t>
          </a:r>
          <a:endParaRPr lang="ru-RU" dirty="0"/>
        </a:p>
      </dgm:t>
    </dgm:pt>
    <dgm:pt modelId="{38019E23-BE2C-446E-A7F9-C9BA614F5F7B}" type="parTrans" cxnId="{10A4C19D-87ED-4AE4-9883-D3D77DDD0D50}">
      <dgm:prSet/>
      <dgm:spPr/>
      <dgm:t>
        <a:bodyPr/>
        <a:lstStyle/>
        <a:p>
          <a:endParaRPr lang="ru-RU"/>
        </a:p>
      </dgm:t>
    </dgm:pt>
    <dgm:pt modelId="{373924A3-B17B-46D3-AED0-4BFB8C078A35}" type="sibTrans" cxnId="{10A4C19D-87ED-4AE4-9883-D3D77DDD0D50}">
      <dgm:prSet/>
      <dgm:spPr/>
      <dgm:t>
        <a:bodyPr/>
        <a:lstStyle/>
        <a:p>
          <a:endParaRPr lang="ru-RU"/>
        </a:p>
      </dgm:t>
    </dgm:pt>
    <dgm:pt modelId="{BCF92DE0-BA0D-47B3-91A6-C78D63A780EF}">
      <dgm:prSet/>
      <dgm:spPr/>
      <dgm:t>
        <a:bodyPr/>
        <a:lstStyle/>
        <a:p>
          <a:pPr rtl="0"/>
          <a:r>
            <a:rPr lang="ru-RU" b="1" dirty="0" smtClean="0"/>
            <a:t>Изучение второго иностранного языка – не обязательно</a:t>
          </a:r>
          <a:endParaRPr lang="ru-RU" dirty="0"/>
        </a:p>
      </dgm:t>
    </dgm:pt>
    <dgm:pt modelId="{54791C29-365B-4D1F-87C7-D6CF1F96A0D9}" type="parTrans" cxnId="{16F5155B-6E12-4396-968A-F960641E27E1}">
      <dgm:prSet/>
      <dgm:spPr/>
      <dgm:t>
        <a:bodyPr/>
        <a:lstStyle/>
        <a:p>
          <a:endParaRPr lang="ru-RU"/>
        </a:p>
      </dgm:t>
    </dgm:pt>
    <dgm:pt modelId="{47835AC4-93B4-4F2C-B090-17FE1B68E496}" type="sibTrans" cxnId="{16F5155B-6E12-4396-968A-F960641E27E1}">
      <dgm:prSet/>
      <dgm:spPr/>
      <dgm:t>
        <a:bodyPr/>
        <a:lstStyle/>
        <a:p>
          <a:endParaRPr lang="ru-RU"/>
        </a:p>
      </dgm:t>
    </dgm:pt>
    <dgm:pt modelId="{F4B71394-B24A-491E-890B-214BF1C9A93B}">
      <dgm:prSet/>
      <dgm:spPr/>
      <dgm:t>
        <a:bodyPr/>
        <a:lstStyle/>
        <a:p>
          <a:pPr rtl="0"/>
          <a:r>
            <a:rPr lang="ru-RU" b="1" dirty="0" smtClean="0"/>
            <a:t>Исключение из ОБЖ блока о воинской службе</a:t>
          </a:r>
          <a:endParaRPr lang="ru-RU" dirty="0"/>
        </a:p>
      </dgm:t>
    </dgm:pt>
    <dgm:pt modelId="{5290500C-9525-472B-94FC-3EE3F812EAF0}" type="parTrans" cxnId="{99D2B48C-C488-4F31-8CA9-B7EB03674776}">
      <dgm:prSet/>
      <dgm:spPr/>
      <dgm:t>
        <a:bodyPr/>
        <a:lstStyle/>
        <a:p>
          <a:endParaRPr lang="ru-RU"/>
        </a:p>
      </dgm:t>
    </dgm:pt>
    <dgm:pt modelId="{33839298-BFA5-4F3A-90FE-FF4432A105EB}" type="sibTrans" cxnId="{99D2B48C-C488-4F31-8CA9-B7EB03674776}">
      <dgm:prSet/>
      <dgm:spPr/>
      <dgm:t>
        <a:bodyPr/>
        <a:lstStyle/>
        <a:p>
          <a:endParaRPr lang="ru-RU"/>
        </a:p>
      </dgm:t>
    </dgm:pt>
    <dgm:pt modelId="{934BB0EB-A87F-4C31-BCA6-8535D7D30F56}" type="pres">
      <dgm:prSet presAssocID="{C79283E4-2C91-40A7-BC79-910CD3A781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540CEE-0DCA-4FF1-BBD3-172938FFDC21}" type="pres">
      <dgm:prSet presAssocID="{1657AC3B-6B5C-440E-86EB-4A2DB2CD83E1}" presName="composite" presStyleCnt="0"/>
      <dgm:spPr/>
    </dgm:pt>
    <dgm:pt modelId="{1ED4621C-FC17-4C29-BF47-118FB42B41AD}" type="pres">
      <dgm:prSet presAssocID="{1657AC3B-6B5C-440E-86EB-4A2DB2CD83E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E29F7-FC90-4417-88CB-D98FF5921F6B}" type="pres">
      <dgm:prSet presAssocID="{1657AC3B-6B5C-440E-86EB-4A2DB2CD83E1}" presName="desTx" presStyleLbl="alignAccFollowNode1" presStyleIdx="0" presStyleCnt="2" custLinFactNeighborX="-512" custLinFactNeighborY="-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68A0D-1F1D-4AE8-93D2-1C67594A359A}" type="pres">
      <dgm:prSet presAssocID="{4A9326F9-3E4E-4FA0-8388-FEEFEA55134C}" presName="space" presStyleCnt="0"/>
      <dgm:spPr/>
    </dgm:pt>
    <dgm:pt modelId="{8BA39011-8515-48E7-AC29-CB3DB1EE379E}" type="pres">
      <dgm:prSet presAssocID="{25856BC9-BAA8-4E71-AE53-230033D54201}" presName="composite" presStyleCnt="0"/>
      <dgm:spPr/>
    </dgm:pt>
    <dgm:pt modelId="{2116AC58-553B-4572-B970-95C17D8DC961}" type="pres">
      <dgm:prSet presAssocID="{25856BC9-BAA8-4E71-AE53-230033D5420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7B7-7C90-4424-82F3-B8844177F899}" type="pres">
      <dgm:prSet presAssocID="{25856BC9-BAA8-4E71-AE53-230033D5420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CE608-6AB8-4F71-8C14-6339812C0F6B}" srcId="{C79283E4-2C91-40A7-BC79-910CD3A781E0}" destId="{25856BC9-BAA8-4E71-AE53-230033D54201}" srcOrd="1" destOrd="0" parTransId="{56420B13-4657-46F3-B59B-65034B9599D4}" sibTransId="{CA042DD1-A5DA-4ABC-9D63-44FA533D92C8}"/>
    <dgm:cxn modelId="{4D3BB737-19C7-48D0-B87E-D46E0F1D7F71}" type="presOf" srcId="{F4B71394-B24A-491E-890B-214BF1C9A93B}" destId="{09F817B7-7C90-4424-82F3-B8844177F899}" srcOrd="0" destOrd="4" presId="urn:microsoft.com/office/officeart/2005/8/layout/hList1"/>
    <dgm:cxn modelId="{12BAAAAA-2581-4866-BA78-9AF74E020C43}" type="presOf" srcId="{1657AC3B-6B5C-440E-86EB-4A2DB2CD83E1}" destId="{1ED4621C-FC17-4C29-BF47-118FB42B41AD}" srcOrd="0" destOrd="0" presId="urn:microsoft.com/office/officeart/2005/8/layout/hList1"/>
    <dgm:cxn modelId="{CD503A16-53F1-4CD8-862F-998A87FCFD43}" srcId="{1657AC3B-6B5C-440E-86EB-4A2DB2CD83E1}" destId="{283E30DE-2053-4F4E-A0D2-46314ED44359}" srcOrd="1" destOrd="0" parTransId="{FE8A0F08-9DA4-4F67-82EB-65C7CEBECD3A}" sibTransId="{1CCCF407-340D-4644-A22E-B720C36B7306}"/>
    <dgm:cxn modelId="{C86D6488-2CA4-4952-B39B-7E5AC6670ADB}" type="presOf" srcId="{25856BC9-BAA8-4E71-AE53-230033D54201}" destId="{2116AC58-553B-4572-B970-95C17D8DC961}" srcOrd="0" destOrd="0" presId="urn:microsoft.com/office/officeart/2005/8/layout/hList1"/>
    <dgm:cxn modelId="{B7C249E8-21DD-4404-9746-3869F2789D99}" srcId="{C79283E4-2C91-40A7-BC79-910CD3A781E0}" destId="{1657AC3B-6B5C-440E-86EB-4A2DB2CD83E1}" srcOrd="0" destOrd="0" parTransId="{C9AE4424-D1CC-4CF1-B315-67400BC90B99}" sibTransId="{4A9326F9-3E4E-4FA0-8388-FEEFEA55134C}"/>
    <dgm:cxn modelId="{A7C6019E-549B-44E1-AD2B-B8051AEBA826}" type="presOf" srcId="{C79283E4-2C91-40A7-BC79-910CD3A781E0}" destId="{934BB0EB-A87F-4C31-BCA6-8535D7D30F56}" srcOrd="0" destOrd="0" presId="urn:microsoft.com/office/officeart/2005/8/layout/hList1"/>
    <dgm:cxn modelId="{E3626FFD-DFE1-4507-83AF-937CF265E4A4}" type="presOf" srcId="{07233EB8-7FCB-4883-854C-40C7ED4637CF}" destId="{09F817B7-7C90-4424-82F3-B8844177F899}" srcOrd="0" destOrd="0" presId="urn:microsoft.com/office/officeart/2005/8/layout/hList1"/>
    <dgm:cxn modelId="{690DF82F-179C-4F4A-AD7D-D5AB8E847733}" srcId="{1657AC3B-6B5C-440E-86EB-4A2DB2CD83E1}" destId="{3829F152-7247-4C6A-9CA8-57F92AC5F3A5}" srcOrd="0" destOrd="0" parTransId="{66558383-1C70-4DEB-894F-8EEBC4BFE6D4}" sibTransId="{ED68D2B0-E195-4510-9318-FB0587D482C8}"/>
    <dgm:cxn modelId="{29927FCA-116B-4D54-AB67-D78A9099770A}" type="presOf" srcId="{BCF92DE0-BA0D-47B3-91A6-C78D63A780EF}" destId="{09F817B7-7C90-4424-82F3-B8844177F899}" srcOrd="0" destOrd="3" presId="urn:microsoft.com/office/officeart/2005/8/layout/hList1"/>
    <dgm:cxn modelId="{F9FAA723-08A8-46F4-A5DD-5888435C38D0}" srcId="{25856BC9-BAA8-4E71-AE53-230033D54201}" destId="{1137462F-9553-48EF-BA2A-BA4AAC8BEFCE}" srcOrd="1" destOrd="0" parTransId="{14F4713D-9AD5-47B4-8EA6-5320B26D9D2F}" sibTransId="{D50050F1-6F65-44DB-A02F-C4D2FC9A9235}"/>
    <dgm:cxn modelId="{99D2B48C-C488-4F31-8CA9-B7EB03674776}" srcId="{25856BC9-BAA8-4E71-AE53-230033D54201}" destId="{F4B71394-B24A-491E-890B-214BF1C9A93B}" srcOrd="4" destOrd="0" parTransId="{5290500C-9525-472B-94FC-3EE3F812EAF0}" sibTransId="{33839298-BFA5-4F3A-90FE-FF4432A105EB}"/>
    <dgm:cxn modelId="{73C87E6F-9BC7-42B5-938D-B5FE3D41A7EC}" type="presOf" srcId="{3829F152-7247-4C6A-9CA8-57F92AC5F3A5}" destId="{E6CE29F7-FC90-4417-88CB-D98FF5921F6B}" srcOrd="0" destOrd="0" presId="urn:microsoft.com/office/officeart/2005/8/layout/hList1"/>
    <dgm:cxn modelId="{8D6597B4-6D33-4DBE-9D04-83CAE0898A30}" type="presOf" srcId="{283E30DE-2053-4F4E-A0D2-46314ED44359}" destId="{E6CE29F7-FC90-4417-88CB-D98FF5921F6B}" srcOrd="0" destOrd="1" presId="urn:microsoft.com/office/officeart/2005/8/layout/hList1"/>
    <dgm:cxn modelId="{0BF82B0F-A824-44E3-B945-33BCEBC48E29}" type="presOf" srcId="{1137462F-9553-48EF-BA2A-BA4AAC8BEFCE}" destId="{09F817B7-7C90-4424-82F3-B8844177F899}" srcOrd="0" destOrd="1" presId="urn:microsoft.com/office/officeart/2005/8/layout/hList1"/>
    <dgm:cxn modelId="{10A4C19D-87ED-4AE4-9883-D3D77DDD0D50}" srcId="{25856BC9-BAA8-4E71-AE53-230033D54201}" destId="{570F5F30-AB59-4BB1-A5A6-90FFE32B2E15}" srcOrd="2" destOrd="0" parTransId="{38019E23-BE2C-446E-A7F9-C9BA614F5F7B}" sibTransId="{373924A3-B17B-46D3-AED0-4BFB8C078A35}"/>
    <dgm:cxn modelId="{455D62B8-2EC3-44EF-8D70-96521B8686AC}" type="presOf" srcId="{570F5F30-AB59-4BB1-A5A6-90FFE32B2E15}" destId="{09F817B7-7C90-4424-82F3-B8844177F899}" srcOrd="0" destOrd="2" presId="urn:microsoft.com/office/officeart/2005/8/layout/hList1"/>
    <dgm:cxn modelId="{765B6A63-0F54-4563-A31A-CC8EF1AB3383}" srcId="{25856BC9-BAA8-4E71-AE53-230033D54201}" destId="{07233EB8-7FCB-4883-854C-40C7ED4637CF}" srcOrd="0" destOrd="0" parTransId="{A5461C87-7BCA-4767-9537-7226CCBF9DAC}" sibTransId="{ADA11199-DCAF-4586-956B-A895DCFD0671}"/>
    <dgm:cxn modelId="{16F5155B-6E12-4396-968A-F960641E27E1}" srcId="{25856BC9-BAA8-4E71-AE53-230033D54201}" destId="{BCF92DE0-BA0D-47B3-91A6-C78D63A780EF}" srcOrd="3" destOrd="0" parTransId="{54791C29-365B-4D1F-87C7-D6CF1F96A0D9}" sibTransId="{47835AC4-93B4-4F2C-B090-17FE1B68E496}"/>
    <dgm:cxn modelId="{D1B9FCB1-2D93-4CBE-B99A-539D923D42AE}" type="presParOf" srcId="{934BB0EB-A87F-4C31-BCA6-8535D7D30F56}" destId="{B7540CEE-0DCA-4FF1-BBD3-172938FFDC21}" srcOrd="0" destOrd="0" presId="urn:microsoft.com/office/officeart/2005/8/layout/hList1"/>
    <dgm:cxn modelId="{CF50F9D2-9853-4777-9D33-CA8ABB125DD2}" type="presParOf" srcId="{B7540CEE-0DCA-4FF1-BBD3-172938FFDC21}" destId="{1ED4621C-FC17-4C29-BF47-118FB42B41AD}" srcOrd="0" destOrd="0" presId="urn:microsoft.com/office/officeart/2005/8/layout/hList1"/>
    <dgm:cxn modelId="{47D1E8F6-169F-4EB9-A7BA-E26B0552BDB0}" type="presParOf" srcId="{B7540CEE-0DCA-4FF1-BBD3-172938FFDC21}" destId="{E6CE29F7-FC90-4417-88CB-D98FF5921F6B}" srcOrd="1" destOrd="0" presId="urn:microsoft.com/office/officeart/2005/8/layout/hList1"/>
    <dgm:cxn modelId="{6ED1683F-9AB4-4B1F-8C1A-14939F060821}" type="presParOf" srcId="{934BB0EB-A87F-4C31-BCA6-8535D7D30F56}" destId="{EA168A0D-1F1D-4AE8-93D2-1C67594A359A}" srcOrd="1" destOrd="0" presId="urn:microsoft.com/office/officeart/2005/8/layout/hList1"/>
    <dgm:cxn modelId="{F80DB8EA-3196-4ECA-85B2-5740435567BE}" type="presParOf" srcId="{934BB0EB-A87F-4C31-BCA6-8535D7D30F56}" destId="{8BA39011-8515-48E7-AC29-CB3DB1EE379E}" srcOrd="2" destOrd="0" presId="urn:microsoft.com/office/officeart/2005/8/layout/hList1"/>
    <dgm:cxn modelId="{7C067719-EF74-47C0-B94E-CC386E1CD6DD}" type="presParOf" srcId="{8BA39011-8515-48E7-AC29-CB3DB1EE379E}" destId="{2116AC58-553B-4572-B970-95C17D8DC961}" srcOrd="0" destOrd="0" presId="urn:microsoft.com/office/officeart/2005/8/layout/hList1"/>
    <dgm:cxn modelId="{AFC3D69D-A183-4AEF-AF5C-1414E71DC1EA}" type="presParOf" srcId="{8BA39011-8515-48E7-AC29-CB3DB1EE379E}" destId="{09F817B7-7C90-4424-82F3-B8844177F8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F086D-D74D-407D-B2E8-D39ED41F043F}">
      <dsp:nvSpPr>
        <dsp:cNvPr id="0" name=""/>
        <dsp:cNvSpPr/>
      </dsp:nvSpPr>
      <dsp:spPr>
        <a:xfrm rot="5400000">
          <a:off x="5548892" y="-795692"/>
          <a:ext cx="4733523" cy="745792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содержит постулат о необходимости формирования у детей </a:t>
          </a:r>
          <a:r>
            <a:rPr lang="ru-RU" sz="2500" b="1" u="sng" kern="1200" dirty="0" smtClean="0"/>
            <a:t>представлений о России как «о стране, устремлённой в будущее»</a:t>
          </a:r>
          <a:r>
            <a:rPr lang="ru-RU" sz="2500" u="sng" kern="1200" dirty="0" smtClean="0"/>
            <a:t>, </a:t>
          </a:r>
          <a:r>
            <a:rPr lang="ru-RU" sz="2500" kern="1200" dirty="0" smtClean="0"/>
            <a:t>её месте в мире и исторической роли</a:t>
          </a:r>
          <a:endParaRPr lang="ru-RU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создание  условий для развития личностного потенциала учащихся</a:t>
          </a:r>
          <a:endParaRPr lang="ru-RU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система оценки полученных знаний должна иметь комплексный подход, учитывать динамику освоения предметов и </a:t>
          </a:r>
          <a:r>
            <a:rPr lang="ru-RU" sz="2500" b="1" u="sng" kern="1200" dirty="0" smtClean="0"/>
            <a:t>«ориентировать образовательную деятельность на личностное развитие и воспитание обучающихся»</a:t>
          </a:r>
          <a:r>
            <a:rPr lang="ru-RU" sz="2500" u="sng" kern="1200" dirty="0" smtClean="0"/>
            <a:t>.</a:t>
          </a:r>
          <a:endParaRPr lang="ru-RU" sz="2500" kern="1200" dirty="0"/>
        </a:p>
      </dsp:txBody>
      <dsp:txXfrm rot="-5400000">
        <a:off x="4186692" y="797580"/>
        <a:ext cx="7226852" cy="4271379"/>
      </dsp:txXfrm>
    </dsp:sp>
    <dsp:sp modelId="{9CA42644-4293-4296-981F-8AA18A8993CA}">
      <dsp:nvSpPr>
        <dsp:cNvPr id="0" name=""/>
        <dsp:cNvSpPr/>
      </dsp:nvSpPr>
      <dsp:spPr>
        <a:xfrm>
          <a:off x="0" y="0"/>
          <a:ext cx="4195082" cy="59169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Что нового готовит ФГОС ОО?</a:t>
          </a:r>
          <a:endParaRPr lang="ru-RU" sz="6500" kern="1200" dirty="0"/>
        </a:p>
      </dsp:txBody>
      <dsp:txXfrm>
        <a:off x="204787" y="204787"/>
        <a:ext cx="3785508" cy="5507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4621C-FC17-4C29-BF47-118FB42B41AD}">
      <dsp:nvSpPr>
        <dsp:cNvPr id="0" name=""/>
        <dsp:cNvSpPr/>
      </dsp:nvSpPr>
      <dsp:spPr>
        <a:xfrm>
          <a:off x="51" y="77675"/>
          <a:ext cx="4913783" cy="9146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Что нового готовит ФГОС для учеников начальной школы?</a:t>
          </a:r>
          <a:endParaRPr lang="ru-RU" sz="2500" kern="1200" dirty="0"/>
        </a:p>
      </dsp:txBody>
      <dsp:txXfrm>
        <a:off x="51" y="77675"/>
        <a:ext cx="4913783" cy="914611"/>
      </dsp:txXfrm>
    </dsp:sp>
    <dsp:sp modelId="{E6CE29F7-FC90-4417-88CB-D98FF5921F6B}">
      <dsp:nvSpPr>
        <dsp:cNvPr id="0" name=""/>
        <dsp:cNvSpPr/>
      </dsp:nvSpPr>
      <dsp:spPr>
        <a:xfrm>
          <a:off x="0" y="959351"/>
          <a:ext cx="4913783" cy="443274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u="sng" kern="1200" dirty="0" smtClean="0"/>
            <a:t>Учимся писать, считать и любить Родину</a:t>
          </a:r>
          <a:endParaRPr lang="ru-RU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/>
            <a:t>Окружающий мир – не только о природе</a:t>
          </a:r>
          <a:endParaRPr lang="ru-RU" sz="2500" kern="1200" dirty="0"/>
        </a:p>
      </dsp:txBody>
      <dsp:txXfrm>
        <a:off x="0" y="959351"/>
        <a:ext cx="4913783" cy="4432746"/>
      </dsp:txXfrm>
    </dsp:sp>
    <dsp:sp modelId="{2116AC58-553B-4572-B970-95C17D8DC961}">
      <dsp:nvSpPr>
        <dsp:cNvPr id="0" name=""/>
        <dsp:cNvSpPr/>
      </dsp:nvSpPr>
      <dsp:spPr>
        <a:xfrm>
          <a:off x="5601764" y="77675"/>
          <a:ext cx="4913783" cy="9146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Что нового готовит ФГОС для учащихся основной школы?</a:t>
          </a:r>
          <a:endParaRPr lang="ru-RU" sz="2500" kern="1200" dirty="0"/>
        </a:p>
      </dsp:txBody>
      <dsp:txXfrm>
        <a:off x="5601764" y="77675"/>
        <a:ext cx="4913783" cy="914611"/>
      </dsp:txXfrm>
    </dsp:sp>
    <dsp:sp modelId="{09F817B7-7C90-4424-82F3-B8844177F899}">
      <dsp:nvSpPr>
        <dsp:cNvPr id="0" name=""/>
        <dsp:cNvSpPr/>
      </dsp:nvSpPr>
      <dsp:spPr>
        <a:xfrm>
          <a:off x="5601764" y="992286"/>
          <a:ext cx="4913783" cy="443274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u="sng" kern="1200" smtClean="0"/>
            <a:t>Патриотический уклон – самое главное изменение в стандартах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smtClean="0"/>
            <a:t>Финансовая грамотность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err="1" smtClean="0"/>
            <a:t>Фишинг</a:t>
          </a:r>
          <a:r>
            <a:rPr lang="ru-RU" sz="2500" b="1" kern="1200" dirty="0" smtClean="0"/>
            <a:t> и основы программирования</a:t>
          </a:r>
          <a:endParaRPr lang="ru-RU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/>
            <a:t>Изучение второго иностранного языка – не обязательно</a:t>
          </a:r>
          <a:endParaRPr lang="ru-RU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/>
            <a:t>Исключение из ОБЖ блока о воинской службе</a:t>
          </a:r>
          <a:endParaRPr lang="ru-RU" sz="2500" kern="1200" dirty="0"/>
        </a:p>
      </dsp:txBody>
      <dsp:txXfrm>
        <a:off x="5601764" y="992286"/>
        <a:ext cx="4913783" cy="4432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AE6C4A-727A-4563-BCC9-CEA64C7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1285" y="1122363"/>
            <a:ext cx="6481823" cy="2387600"/>
          </a:xfrm>
        </p:spPr>
        <p:txBody>
          <a:bodyPr anchor="b"/>
          <a:lstStyle>
            <a:lvl1pPr algn="ctr">
              <a:defRPr sz="6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EC8C5C-04A0-48F9-A3F7-80EFFB8E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EF3497DE-5B41-46AD-8507-F852BE4BEEA9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92F4D7-7A2D-4B51-8D4D-EBE8C188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FCFE8-6A34-452F-AC4F-F65E9B21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763DEFE3-AC90-4A91-98DF-F60191B12B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65700" cy="685800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5A77C4-ACBF-493A-9796-D990264C9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1285" y="3602038"/>
            <a:ext cx="648182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32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C1443E-5C2C-46C5-A840-F4C3C0ED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57D9C0-0071-4E02-8160-5522886F2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E6CB3E3-E011-4ADA-AA25-FF287E3E7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967D4FF-B00A-44AA-8920-8EB8BC67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8C2BCF-EFA8-43CB-AAE3-A2D30201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730D874-27D6-40F3-BF8C-9593851E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042AEC-7C5F-4C27-A3F8-B9C6FBC0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7637483-9A5A-4C7F-B542-AFDDD354E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5D7E7E7-9AC3-425F-AFE5-2D984D1F7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3ECFD37-1761-4E92-95E5-76122179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CDB354-AF56-4A3B-97D3-2CBCE32D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0BCB6D7-119F-4E5C-93E2-1C0B3976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A9B34C-0F74-40A1-95F6-F838A06F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48C5AA-80FD-4D7F-9FD6-BAA885F85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CE6E9F-37E1-4786-A021-A81D6564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D27DE2-1EAB-45B7-B9E0-47E90AED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12367E-E8EA-4357-8330-6B9A36FC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B9BDA3E-0158-40F6-9873-9798C5EE9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7E2602E-1E1D-49CA-BF7D-35C567E55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25FFA2-8519-40CD-A895-1F6CE5C0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9B3035-82D3-45A5-BF86-DE349CC0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9CDEC8-601B-4C55-BF7F-E1B1EAC7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D726B7-0BEE-4121-86DF-96B9529D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795A32-F50A-41B7-8370-1308BCD58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E2B0A2-8088-4206-BDC9-775EA5F27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F5EA032-0756-4C24-968A-DDF30F02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6D4E1C-F2C4-481E-945F-36D9770C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5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E287ED3-2DE1-4440-9BAE-C8EE7413422A}"/>
              </a:ext>
            </a:extLst>
          </p:cNvPr>
          <p:cNvSpPr/>
          <p:nvPr userDrawn="1"/>
        </p:nvSpPr>
        <p:spPr>
          <a:xfrm>
            <a:off x="0" y="2974694"/>
            <a:ext cx="12192000" cy="38833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D726B7-0BEE-4121-86DF-96B9529D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CA6A3313-0005-4834-8566-7A21A2EC5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114" y="365124"/>
            <a:ext cx="4849511" cy="617457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A9E456F4-DBB4-415C-AD65-9A75F2AF27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183037"/>
            <a:ext cx="5257800" cy="335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57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4B447CB-72A5-4213-8DEA-D1F59BCA46AE}"/>
              </a:ext>
            </a:extLst>
          </p:cNvPr>
          <p:cNvSpPr/>
          <p:nvPr userDrawn="1"/>
        </p:nvSpPr>
        <p:spPr>
          <a:xfrm>
            <a:off x="7662441" y="0"/>
            <a:ext cx="4529560" cy="70489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CA6A3313-0005-4834-8566-7A21A2EC5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8" y="3429000"/>
            <a:ext cx="10515601" cy="275188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563F5CE-457E-4C7E-871F-9A4FE29F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2424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E1D4CC8E-85DC-49A9-AEE0-B931325B0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44688"/>
            <a:ext cx="10515600" cy="13255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4233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76AE17-89CC-436B-A559-479001BB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5C02B9C-917A-4DAE-AC9D-808F57C5A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724242-E50A-405A-856A-C6F0F923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B6758A-8786-4B02-8EBC-711F254F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ED30EA-FF72-42A7-9EF2-3C9B61F3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2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84194B-2A31-4D8D-8ACA-FE76C45F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45BAE8-9E59-4470-A65B-9ADF67392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B3DEE03-612E-406D-9587-1F7A55B1B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A4AC6BB-5064-4021-ADD0-C7DC90FC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042DC05-DA4C-4D5F-898C-14246AE4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4397521-B5E4-4383-BBCA-180ECE1F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875011-A2D0-4284-ADB4-322053919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525D32F-86F1-4653-B724-7BEE9935F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C739AB-944F-4035-9084-904C2FBB2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CB889B8-3F03-4BB0-A849-3EC4B22CD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5AAF1E1-2134-412F-AD1C-67161DFBA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38D1C0D-9DFC-412C-9D6A-F1F139CC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DCD8C20-6C8E-4C2E-B883-7D5631A9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1ADA6FF-10CC-482D-8CFF-08142B3A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DBB886-A8B1-49F3-BAFC-8B87EDD0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6B2DB2F-56D6-4DD6-B51A-1E5D1EBA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8E79796-68C4-49A1-B3AF-17E1FE6E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7CF920D-6621-4092-B980-CB4DD443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5EF3B97-C29E-494A-9477-C8AD804E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08FCFC6-B52D-4E6B-AFAB-8B2B333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3D5148-E958-4CC7-9D5D-4531A7C8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84381E-2897-444E-AE51-4C41F44D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98346B-E812-475F-A454-0C44E1F6B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FFA7FE-F892-41A2-8232-ACBF7E87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497DE-5B41-46AD-8507-F852BE4BEEA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9038E1C-9760-4B22-8F28-24AAC0879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02B5DE-B073-4901-889E-7B1B8B741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F402B95D-1496-4CE2-9690-F5812D03F93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0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dsoo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.gov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220BF94-BEB7-48AD-8FA3-D3556FF82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2042" y="1322889"/>
            <a:ext cx="7110715" cy="15192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Педагогический совет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4895809B-2F6F-4A42-8734-C1292267E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737" y="3064041"/>
            <a:ext cx="10347157" cy="926769"/>
          </a:xfrm>
        </p:spPr>
        <p:txBody>
          <a:bodyPr>
            <a:noAutofit/>
          </a:bodyPr>
          <a:lstStyle/>
          <a:p>
            <a:r>
              <a:rPr lang="ru-RU" sz="3600" b="1" spc="-25" dirty="0" smtClean="0">
                <a:solidFill>
                  <a:srgbClr val="C00000"/>
                </a:solidFill>
              </a:rPr>
              <a:t>Обновленный ФГОС ОО как основа модернизации образовательной деятельности</a:t>
            </a:r>
            <a:endParaRPr lang="ru-RU" sz="3600" b="1" spc="-25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5" y="465278"/>
            <a:ext cx="2749657" cy="9771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026568" y="5943600"/>
            <a:ext cx="4892843" cy="352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Междуреченск, 2022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rckinel.ru/wp-content/uploads/2022/02/796765_html_m6732b7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922" y="4141433"/>
            <a:ext cx="2675078" cy="27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794DCB3-BA78-4710-BB96-FD687ED28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276225"/>
            <a:ext cx="1142047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4BA4798-3A2A-4E21-9064-0580802B4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247650"/>
            <a:ext cx="1151572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4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74D42A2-8BDF-4395-93DD-FD1E18FAA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76225"/>
            <a:ext cx="1160145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7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A00BE80-50F7-4E54-AF16-6A189BA2E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3" y="177078"/>
            <a:ext cx="11747933" cy="65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8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5229663-ACBE-4239-9C41-B07AD3F2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424" y="20918"/>
            <a:ext cx="8909152" cy="826504"/>
          </a:xfrm>
        </p:spPr>
        <p:txBody>
          <a:bodyPr>
            <a:noAutofit/>
          </a:bodyPr>
          <a:lstStyle/>
          <a:p>
            <a:r>
              <a:rPr lang="ru-RU" sz="2200" b="1" spc="-20" dirty="0"/>
              <a:t>Достижение</a:t>
            </a:r>
            <a:r>
              <a:rPr lang="ru-RU" sz="2200" b="1" spc="25" dirty="0"/>
              <a:t> </a:t>
            </a:r>
            <a:r>
              <a:rPr lang="ru-RU" sz="2200" b="1" spc="-15" dirty="0"/>
              <a:t>целей</a:t>
            </a:r>
            <a:r>
              <a:rPr lang="ru-RU" sz="2200" b="1" spc="10" dirty="0"/>
              <a:t> </a:t>
            </a:r>
            <a:r>
              <a:rPr lang="ru-RU" sz="2200" b="1" spc="-35" dirty="0"/>
              <a:t>Указа</a:t>
            </a:r>
            <a:r>
              <a:rPr lang="ru-RU" sz="2200" b="1" spc="5" dirty="0"/>
              <a:t> </a:t>
            </a:r>
            <a:r>
              <a:rPr lang="ru-RU" sz="2200" b="1" spc="-5" dirty="0"/>
              <a:t>Президента </a:t>
            </a:r>
            <a:r>
              <a:rPr lang="ru-RU" sz="2200" b="1" dirty="0"/>
              <a:t>№204</a:t>
            </a:r>
            <a:r>
              <a:rPr lang="ru-RU" sz="2200" b="1" spc="5" dirty="0"/>
              <a:t> </a:t>
            </a:r>
            <a:r>
              <a:rPr lang="ru-RU" sz="2200" b="1" spc="-20" dirty="0"/>
              <a:t>от</a:t>
            </a:r>
            <a:r>
              <a:rPr lang="ru-RU" sz="2200" b="1" spc="-50" dirty="0"/>
              <a:t> </a:t>
            </a:r>
            <a:r>
              <a:rPr lang="ru-RU" sz="2200" b="1" spc="-5" dirty="0"/>
              <a:t>7.05.2018</a:t>
            </a:r>
            <a:r>
              <a:rPr lang="ru-RU" sz="2200" b="1" spc="-25" dirty="0"/>
              <a:t> </a:t>
            </a:r>
            <a:r>
              <a:rPr lang="ru-RU" sz="2200" b="1" spc="-65" dirty="0"/>
              <a:t>г. </a:t>
            </a:r>
            <a:r>
              <a:rPr lang="ru-RU" sz="2200" b="1" spc="-650" dirty="0"/>
              <a:t> </a:t>
            </a:r>
            <a:r>
              <a:rPr lang="ru-RU" sz="2200" b="1" dirty="0"/>
              <a:t>по </a:t>
            </a:r>
            <a:r>
              <a:rPr lang="ru-RU" sz="2200" b="1" spc="-15" dirty="0"/>
              <a:t>обеспечению глобальной </a:t>
            </a:r>
            <a:r>
              <a:rPr lang="ru-RU" sz="2200" b="1" spc="-20" dirty="0"/>
              <a:t>конкурентоспособности </a:t>
            </a:r>
            <a:r>
              <a:rPr lang="ru-RU" sz="2200" b="1" spc="-15" dirty="0"/>
              <a:t> российского</a:t>
            </a:r>
            <a:r>
              <a:rPr lang="ru-RU" sz="2200" b="1" spc="-40" dirty="0"/>
              <a:t> </a:t>
            </a:r>
            <a:r>
              <a:rPr lang="ru-RU" sz="2200" b="1" spc="-15" dirty="0"/>
              <a:t>образования</a:t>
            </a:r>
            <a:endParaRPr lang="ru-RU" sz="2200" b="1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1BB86F6A-506A-47E5-8536-9C4C39BEEC77}"/>
              </a:ext>
            </a:extLst>
          </p:cNvPr>
          <p:cNvCxnSpPr>
            <a:cxnSpLocks/>
          </p:cNvCxnSpPr>
          <p:nvPr/>
        </p:nvCxnSpPr>
        <p:spPr>
          <a:xfrm>
            <a:off x="8968508" y="770386"/>
            <a:ext cx="3061491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1250FBD-BF18-445D-98C5-FDDA36220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13" y="847422"/>
            <a:ext cx="7161506" cy="60105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AFE264C-FB5D-47CF-81AF-51DEAD2AF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8" y="1634282"/>
            <a:ext cx="3457575" cy="571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8C8AEF7-D0A8-46E8-B21D-EF8EEC8C04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16" b="12442"/>
          <a:stretch/>
        </p:blipFill>
        <p:spPr>
          <a:xfrm>
            <a:off x="5985163" y="1865744"/>
            <a:ext cx="2983345" cy="43921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BAB8855C-930A-49BB-87AF-B0F812CEB2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491" b="9111"/>
          <a:stretch/>
        </p:blipFill>
        <p:spPr>
          <a:xfrm>
            <a:off x="7757033" y="2381994"/>
            <a:ext cx="2414759" cy="194952"/>
          </a:xfrm>
          <a:prstGeom prst="rect">
            <a:avLst/>
          </a:prstGeom>
        </p:spPr>
      </p:pic>
      <p:sp>
        <p:nvSpPr>
          <p:cNvPr id="28" name="object 10">
            <a:extLst>
              <a:ext uri="{FF2B5EF4-FFF2-40B4-BE49-F238E27FC236}">
                <a16:creationId xmlns="" xmlns:a16="http://schemas.microsoft.com/office/drawing/2014/main" id="{0AEAD6F2-A2BB-4DC9-AC9A-6B6021B8EDD5}"/>
              </a:ext>
            </a:extLst>
          </p:cNvPr>
          <p:cNvSpPr txBox="1"/>
          <p:nvPr/>
        </p:nvSpPr>
        <p:spPr>
          <a:xfrm>
            <a:off x="142730" y="2701003"/>
            <a:ext cx="2272883" cy="2834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lang="ru-RU" sz="2000" b="1" spc="-15" dirty="0">
                <a:solidFill>
                  <a:srgbClr val="2D5395"/>
                </a:solidFill>
                <a:latin typeface="Georgia" panose="02040502050405020303" pitchFamily="18" charset="0"/>
                <a:cs typeface="Microsoft Sans Serif"/>
              </a:rPr>
              <a:t>отражены:</a:t>
            </a: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endParaRPr lang="ru-RU" sz="2000" b="1" spc="-15" dirty="0">
              <a:solidFill>
                <a:srgbClr val="2D5395"/>
              </a:solidFill>
              <a:latin typeface="Georgia" panose="02040502050405020303" pitchFamily="18" charset="0"/>
              <a:cs typeface="Microsoft Sans Serif"/>
            </a:endParaRPr>
          </a:p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lang="ru-RU" sz="20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в </a:t>
            </a:r>
            <a:r>
              <a:rPr sz="2000" spc="-15" dirty="0" err="1">
                <a:solidFill>
                  <a:srgbClr val="2D5395"/>
                </a:solidFill>
                <a:latin typeface="Microsoft Sans Serif"/>
                <a:cs typeface="Microsoft Sans Serif"/>
              </a:rPr>
              <a:t>требования</a:t>
            </a:r>
            <a:r>
              <a:rPr lang="ru-RU" sz="20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х</a:t>
            </a:r>
            <a:r>
              <a:rPr sz="20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 к </a:t>
            </a:r>
            <a:r>
              <a:rPr sz="2000" spc="-15" dirty="0" err="1">
                <a:solidFill>
                  <a:srgbClr val="2D5395"/>
                </a:solidFill>
                <a:latin typeface="Microsoft Sans Serif"/>
                <a:cs typeface="Microsoft Sans Serif"/>
              </a:rPr>
              <a:t>предметным</a:t>
            </a:r>
            <a:r>
              <a:rPr sz="20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  </a:t>
            </a:r>
            <a:r>
              <a:rPr sz="2000" spc="-15" dirty="0" err="1">
                <a:solidFill>
                  <a:srgbClr val="2D5395"/>
                </a:solidFill>
                <a:latin typeface="Microsoft Sans Serif"/>
                <a:cs typeface="Microsoft Sans Serif"/>
              </a:rPr>
              <a:t>результатам</a:t>
            </a:r>
            <a:r>
              <a:rPr lang="ru-RU" sz="20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;</a:t>
            </a: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endParaRPr lang="ru-RU" sz="2000" spc="-15" dirty="0">
              <a:solidFill>
                <a:srgbClr val="2D5395"/>
              </a:solidFill>
              <a:latin typeface="Microsoft Sans Serif"/>
              <a:cs typeface="Microsoft Sans Serif"/>
            </a:endParaRPr>
          </a:p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sz="20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в требованиях к </a:t>
            </a:r>
            <a:r>
              <a:rPr sz="2000" spc="-15" dirty="0" err="1">
                <a:solidFill>
                  <a:srgbClr val="2D5395"/>
                </a:solidFill>
                <a:latin typeface="Microsoft Sans Serif"/>
                <a:cs typeface="Microsoft Sans Serif"/>
              </a:rPr>
              <a:t>личностным</a:t>
            </a:r>
            <a:r>
              <a:rPr sz="20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  </a:t>
            </a:r>
            <a:r>
              <a:rPr sz="2000" spc="-15" dirty="0" err="1">
                <a:solidFill>
                  <a:srgbClr val="2D5395"/>
                </a:solidFill>
                <a:latin typeface="Microsoft Sans Serif"/>
                <a:cs typeface="Microsoft Sans Serif"/>
              </a:rPr>
              <a:t>результатам</a:t>
            </a:r>
            <a:endParaRPr sz="2000" spc="-15" dirty="0">
              <a:solidFill>
                <a:srgbClr val="2D5395"/>
              </a:solidFill>
              <a:latin typeface="Microsoft Sans Serif"/>
              <a:cs typeface="Microsoft Sans Serif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="" xmlns:a16="http://schemas.microsoft.com/office/drawing/2014/main" id="{929CB3E3-DBCC-4FB1-A96A-305357961AC8}"/>
              </a:ext>
            </a:extLst>
          </p:cNvPr>
          <p:cNvSpPr txBox="1"/>
          <p:nvPr/>
        </p:nvSpPr>
        <p:spPr>
          <a:xfrm>
            <a:off x="9577119" y="2678716"/>
            <a:ext cx="2452880" cy="2834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lang="ru-RU" sz="2000" b="1" spc="-15" dirty="0">
                <a:solidFill>
                  <a:srgbClr val="2D5395"/>
                </a:solidFill>
                <a:latin typeface="Georgia" panose="02040502050405020303" pitchFamily="18" charset="0"/>
                <a:cs typeface="Microsoft Sans Serif"/>
              </a:rPr>
              <a:t>отражены:</a:t>
            </a: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endParaRPr lang="ru-RU" sz="2000" b="1" spc="-15" dirty="0">
              <a:solidFill>
                <a:srgbClr val="2D5395"/>
              </a:solidFill>
              <a:latin typeface="Georgia" panose="02040502050405020303" pitchFamily="18" charset="0"/>
              <a:cs typeface="Microsoft Sans Serif"/>
            </a:endParaRPr>
          </a:p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lang="ru-RU" sz="2000" spc="-35" dirty="0">
                <a:solidFill>
                  <a:srgbClr val="2D5395"/>
                </a:solidFill>
                <a:latin typeface="Microsoft Sans Serif"/>
                <a:cs typeface="Microsoft Sans Serif"/>
              </a:rPr>
              <a:t>в</a:t>
            </a:r>
            <a:r>
              <a:rPr lang="ru-RU" sz="2000" b="1" spc="-15" dirty="0">
                <a:solidFill>
                  <a:srgbClr val="2D5395"/>
                </a:solidFill>
                <a:latin typeface="Georgia" panose="02040502050405020303" pitchFamily="18" charset="0"/>
                <a:cs typeface="Microsoft Sans Serif"/>
              </a:rPr>
              <a:t> </a:t>
            </a:r>
            <a:r>
              <a:rPr lang="ru-RU" sz="20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требования</a:t>
            </a:r>
            <a:r>
              <a:rPr lang="ru-RU" sz="20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х </a:t>
            </a:r>
            <a:r>
              <a:rPr lang="ru-RU" sz="2000" spc="-114" dirty="0">
                <a:solidFill>
                  <a:srgbClr val="2D5395"/>
                </a:solidFill>
                <a:latin typeface="Microsoft Sans Serif"/>
                <a:cs typeface="Microsoft Sans Serif"/>
              </a:rPr>
              <a:t>к </a:t>
            </a:r>
            <a:r>
              <a:rPr lang="ru-RU" sz="2000" spc="-1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spc="-35" dirty="0">
                <a:solidFill>
                  <a:srgbClr val="2D5395"/>
                </a:solidFill>
                <a:latin typeface="Microsoft Sans Serif"/>
                <a:cs typeface="Microsoft Sans Serif"/>
              </a:rPr>
              <a:t>метапредметным </a:t>
            </a:r>
            <a:r>
              <a:rPr lang="ru-RU" sz="2000" spc="-50" dirty="0">
                <a:solidFill>
                  <a:srgbClr val="2D5395"/>
                </a:solidFill>
                <a:latin typeface="Microsoft Sans Serif"/>
                <a:cs typeface="Microsoft Sans Serif"/>
              </a:rPr>
              <a:t>результатам </a:t>
            </a:r>
            <a:r>
              <a:rPr lang="ru-RU" sz="2000" b="1" dirty="0">
                <a:solidFill>
                  <a:srgbClr val="2D5395"/>
                </a:solidFill>
                <a:latin typeface="Georgia" panose="02040502050405020303" pitchFamily="18" charset="0"/>
                <a:cs typeface="Microsoft Sans Serif"/>
              </a:rPr>
              <a:t>;</a:t>
            </a: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endParaRPr lang="ru-RU" sz="2000" b="1" dirty="0">
              <a:solidFill>
                <a:srgbClr val="2D5395"/>
              </a:solidFill>
              <a:latin typeface="Georgia" panose="02040502050405020303" pitchFamily="18" charset="0"/>
              <a:cs typeface="Microsoft Sans Serif"/>
            </a:endParaRPr>
          </a:p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lang="ru-RU" sz="2000" dirty="0">
                <a:solidFill>
                  <a:srgbClr val="2D5395"/>
                </a:solidFill>
                <a:latin typeface="Microsoft Sans Serif"/>
                <a:cs typeface="Microsoft Sans Serif"/>
              </a:rPr>
              <a:t>в требов</a:t>
            </a:r>
            <a:r>
              <a:rPr lang="ru-RU" sz="20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а</a:t>
            </a:r>
            <a:r>
              <a:rPr lang="ru-RU" sz="20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н</a:t>
            </a:r>
            <a:r>
              <a:rPr lang="ru-RU" sz="20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и</a:t>
            </a:r>
            <a:r>
              <a:rPr lang="ru-RU" sz="2000" dirty="0">
                <a:solidFill>
                  <a:srgbClr val="2D5395"/>
                </a:solidFill>
                <a:latin typeface="Microsoft Sans Serif"/>
                <a:cs typeface="Microsoft Sans Serif"/>
              </a:rPr>
              <a:t>ях</a:t>
            </a:r>
            <a:r>
              <a:rPr lang="ru-RU" sz="2000" spc="-5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dirty="0">
                <a:solidFill>
                  <a:srgbClr val="2D5395"/>
                </a:solidFill>
                <a:latin typeface="Microsoft Sans Serif"/>
                <a:cs typeface="Microsoft Sans Serif"/>
              </a:rPr>
              <a:t>к</a:t>
            </a:r>
            <a:r>
              <a:rPr lang="ru-RU" sz="2000" spc="-14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ли</a:t>
            </a:r>
            <a:r>
              <a:rPr lang="ru-RU" sz="20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чно</a:t>
            </a:r>
            <a:r>
              <a:rPr lang="ru-RU" sz="2000" dirty="0">
                <a:solidFill>
                  <a:srgbClr val="2D5395"/>
                </a:solidFill>
                <a:latin typeface="Microsoft Sans Serif"/>
                <a:cs typeface="Microsoft Sans Serif"/>
              </a:rPr>
              <a:t>с</a:t>
            </a:r>
            <a:r>
              <a:rPr lang="ru-RU" sz="20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lang="ru-RU" sz="20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н</a:t>
            </a:r>
            <a:r>
              <a:rPr lang="ru-RU" sz="20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ы</a:t>
            </a:r>
            <a:r>
              <a:rPr lang="ru-RU" sz="20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м </a:t>
            </a:r>
            <a:r>
              <a:rPr lang="ru-RU" sz="20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spc="-50" dirty="0">
                <a:solidFill>
                  <a:srgbClr val="2D5395"/>
                </a:solidFill>
                <a:latin typeface="Microsoft Sans Serif"/>
                <a:cs typeface="Microsoft Sans Serif"/>
              </a:rPr>
              <a:t>ре</a:t>
            </a:r>
            <a:r>
              <a:rPr lang="ru-RU" sz="2000" spc="-45" dirty="0">
                <a:solidFill>
                  <a:srgbClr val="2D5395"/>
                </a:solidFill>
                <a:latin typeface="Microsoft Sans Serif"/>
                <a:cs typeface="Microsoft Sans Serif"/>
              </a:rPr>
              <a:t>зу</a:t>
            </a:r>
            <a:r>
              <a:rPr lang="ru-RU" sz="2000" spc="-55" dirty="0">
                <a:solidFill>
                  <a:srgbClr val="2D5395"/>
                </a:solidFill>
                <a:latin typeface="Microsoft Sans Serif"/>
                <a:cs typeface="Microsoft Sans Serif"/>
              </a:rPr>
              <a:t>льт</a:t>
            </a:r>
            <a:r>
              <a:rPr lang="ru-RU" sz="2000" spc="-50" dirty="0">
                <a:solidFill>
                  <a:srgbClr val="2D5395"/>
                </a:solidFill>
                <a:latin typeface="Microsoft Sans Serif"/>
                <a:cs typeface="Microsoft Sans Serif"/>
              </a:rPr>
              <a:t>а</a:t>
            </a:r>
            <a:r>
              <a:rPr lang="ru-RU" sz="2000" spc="-55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lang="ru-RU" sz="2000" spc="-60" dirty="0">
                <a:solidFill>
                  <a:srgbClr val="2D5395"/>
                </a:solidFill>
                <a:latin typeface="Microsoft Sans Serif"/>
                <a:cs typeface="Microsoft Sans Serif"/>
              </a:rPr>
              <a:t>а</a:t>
            </a:r>
            <a:r>
              <a:rPr lang="ru-RU" sz="2000" dirty="0">
                <a:solidFill>
                  <a:srgbClr val="2D5395"/>
                </a:solidFill>
                <a:latin typeface="Microsoft Sans Serif"/>
                <a:cs typeface="Microsoft Sans Serif"/>
              </a:rPr>
              <a:t>м</a:t>
            </a:r>
            <a:endParaRPr lang="ru-RU" sz="2000" b="1" dirty="0">
              <a:solidFill>
                <a:srgbClr val="2D5395"/>
              </a:solidFill>
              <a:latin typeface="Georgia" panose="02040502050405020303" pitchFamily="18" charset="0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3032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FFC7A3A-6A9A-4E89-A967-655BC4D9F85A}"/>
              </a:ext>
            </a:extLst>
          </p:cNvPr>
          <p:cNvSpPr/>
          <p:nvPr/>
        </p:nvSpPr>
        <p:spPr>
          <a:xfrm>
            <a:off x="6806069" y="3669316"/>
            <a:ext cx="5385931" cy="31886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9CE52CC-7FA4-4FAE-92E8-2813DED8B689}"/>
              </a:ext>
            </a:extLst>
          </p:cNvPr>
          <p:cNvSpPr/>
          <p:nvPr/>
        </p:nvSpPr>
        <p:spPr>
          <a:xfrm>
            <a:off x="-10368" y="-11375"/>
            <a:ext cx="5385931" cy="31886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6D98F05-B70A-4D63-A5E4-6F380CE33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66675"/>
            <a:ext cx="117157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333943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>
            <a:off x="1427077" y="934510"/>
            <a:ext cx="5666450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336910DA-FDD7-44C6-A15E-187AC46EF435}"/>
              </a:ext>
            </a:extLst>
          </p:cNvPr>
          <p:cNvSpPr txBox="1">
            <a:spLocks/>
          </p:cNvSpPr>
          <p:nvPr/>
        </p:nvSpPr>
        <p:spPr>
          <a:xfrm>
            <a:off x="1631257" y="276900"/>
            <a:ext cx="1000887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10" dirty="0"/>
              <a:t>Детализация</a:t>
            </a:r>
            <a:r>
              <a:rPr lang="ru-RU" sz="3200" spc="-130" dirty="0"/>
              <a:t> </a:t>
            </a:r>
            <a:r>
              <a:rPr lang="ru-RU" sz="3200" spc="-20" dirty="0"/>
              <a:t>требований </a:t>
            </a:r>
            <a:r>
              <a:rPr lang="ru-RU" sz="3200" dirty="0"/>
              <a:t>к</a:t>
            </a:r>
            <a:r>
              <a:rPr lang="ru-RU" sz="3200" spc="-60" dirty="0"/>
              <a:t> </a:t>
            </a:r>
            <a:r>
              <a:rPr lang="ru-RU" sz="3200" spc="-40" dirty="0"/>
              <a:t>результатам</a:t>
            </a:r>
            <a:r>
              <a:rPr lang="ru-RU" sz="3200" spc="-180" dirty="0"/>
              <a:t> - </a:t>
            </a:r>
            <a:r>
              <a:rPr lang="ru-RU" sz="3200" spc="-15" dirty="0"/>
              <a:t>Личностным</a:t>
            </a:r>
            <a:endParaRPr lang="ru-RU" sz="3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7FC4010-F647-4B74-829E-0FE7F53CADC7}"/>
              </a:ext>
            </a:extLst>
          </p:cNvPr>
          <p:cNvSpPr/>
          <p:nvPr/>
        </p:nvSpPr>
        <p:spPr>
          <a:xfrm>
            <a:off x="6096000" y="6581100"/>
            <a:ext cx="6096000" cy="2769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4">
            <a:extLst>
              <a:ext uri="{FF2B5EF4-FFF2-40B4-BE49-F238E27FC236}">
                <a16:creationId xmlns="" xmlns:a16="http://schemas.microsoft.com/office/drawing/2014/main" id="{F8005059-168F-4155-82B9-B3C9CCAC2994}"/>
              </a:ext>
            </a:extLst>
          </p:cNvPr>
          <p:cNvSpPr txBox="1"/>
          <p:nvPr/>
        </p:nvSpPr>
        <p:spPr>
          <a:xfrm>
            <a:off x="1132494" y="1286407"/>
            <a:ext cx="8842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31815" algn="l"/>
              </a:tabLst>
            </a:pPr>
            <a:r>
              <a:rPr sz="2400" b="1" spc="-20" dirty="0">
                <a:solidFill>
                  <a:srgbClr val="2D5395"/>
                </a:solidFill>
                <a:latin typeface="Arial"/>
                <a:cs typeface="Arial"/>
              </a:rPr>
              <a:t>Действующий</a:t>
            </a:r>
            <a:r>
              <a:rPr sz="2400" b="1" spc="100" dirty="0">
                <a:solidFill>
                  <a:srgbClr val="2D5395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D5395"/>
                </a:solidFill>
                <a:latin typeface="Arial"/>
                <a:cs typeface="Arial"/>
              </a:rPr>
              <a:t>ФГОС:	Обновленный</a:t>
            </a:r>
            <a:r>
              <a:rPr sz="2400" b="1" spc="-120" dirty="0">
                <a:solidFill>
                  <a:srgbClr val="2D5395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D5395"/>
                </a:solidFill>
                <a:latin typeface="Arial"/>
                <a:cs typeface="Arial"/>
              </a:rPr>
              <a:t>ФГОС: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="" xmlns:a16="http://schemas.microsoft.com/office/drawing/2014/main" id="{A7AA2ACE-1CCA-42DC-95E9-01242D1F966B}"/>
              </a:ext>
            </a:extLst>
          </p:cNvPr>
          <p:cNvSpPr txBox="1"/>
          <p:nvPr/>
        </p:nvSpPr>
        <p:spPr>
          <a:xfrm>
            <a:off x="398515" y="1971804"/>
            <a:ext cx="5155166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«Личностные</a:t>
            </a:r>
            <a:r>
              <a:rPr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50" dirty="0">
                <a:solidFill>
                  <a:srgbClr val="2D5395"/>
                </a:solidFill>
                <a:latin typeface="Microsoft Sans Serif"/>
                <a:cs typeface="Microsoft Sans Serif"/>
              </a:rPr>
              <a:t>результаты</a:t>
            </a:r>
            <a:r>
              <a:rPr spc="1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должны</a:t>
            </a:r>
            <a:r>
              <a:rPr spc="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отражать:</a:t>
            </a:r>
            <a:endParaRPr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1)</a:t>
            </a:r>
            <a:r>
              <a:rPr spc="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pc="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основ</a:t>
            </a:r>
            <a:r>
              <a:rPr spc="2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российской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гражданской </a:t>
            </a:r>
            <a:r>
              <a:rPr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идентичности,</a:t>
            </a:r>
            <a:r>
              <a:rPr spc="4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чувства</a:t>
            </a:r>
            <a:r>
              <a:rPr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гордости</a:t>
            </a:r>
            <a:r>
              <a:rPr spc="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за</a:t>
            </a:r>
            <a:r>
              <a:rPr spc="-4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2D5395"/>
                </a:solidFill>
                <a:latin typeface="Microsoft Sans Serif"/>
                <a:cs typeface="Microsoft Sans Serif"/>
              </a:rPr>
              <a:t>свою</a:t>
            </a:r>
            <a:r>
              <a:rPr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55" dirty="0">
                <a:solidFill>
                  <a:srgbClr val="2D5395"/>
                </a:solidFill>
                <a:latin typeface="Microsoft Sans Serif"/>
                <a:cs typeface="Microsoft Sans Serif"/>
              </a:rPr>
              <a:t>Родину, </a:t>
            </a:r>
            <a:r>
              <a:rPr spc="-5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российский</a:t>
            </a:r>
            <a:r>
              <a:rPr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народ</a:t>
            </a:r>
            <a:r>
              <a:rPr spc="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2D5395"/>
                </a:solidFill>
                <a:latin typeface="Microsoft Sans Serif"/>
                <a:cs typeface="Microsoft Sans Serif"/>
              </a:rPr>
              <a:t>и </a:t>
            </a:r>
            <a:r>
              <a:rPr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историю</a:t>
            </a:r>
            <a:r>
              <a:rPr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России,</a:t>
            </a:r>
            <a:r>
              <a:rPr spc="1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осознание </a:t>
            </a:r>
            <a:r>
              <a:rPr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 своей</a:t>
            </a:r>
            <a:r>
              <a:rPr spc="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этнической</a:t>
            </a:r>
            <a:r>
              <a:rPr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2D5395"/>
                </a:solidFill>
                <a:latin typeface="Microsoft Sans Serif"/>
                <a:cs typeface="Microsoft Sans Serif"/>
              </a:rPr>
              <a:t>и </a:t>
            </a:r>
            <a:r>
              <a:rPr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национальной </a:t>
            </a:r>
            <a:r>
              <a:rPr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принадлежности;</a:t>
            </a:r>
            <a:r>
              <a:rPr spc="6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ценностей </a:t>
            </a:r>
            <a:r>
              <a:rPr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многонационального</a:t>
            </a:r>
            <a:r>
              <a:rPr spc="1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российского</a:t>
            </a:r>
            <a:r>
              <a:rPr spc="2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общества; </a:t>
            </a:r>
            <a:r>
              <a:rPr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становление</a:t>
            </a:r>
            <a:r>
              <a:rPr spc="1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гуманистических</a:t>
            </a:r>
            <a:r>
              <a:rPr spc="7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2D5395"/>
                </a:solidFill>
                <a:latin typeface="Microsoft Sans Serif"/>
                <a:cs typeface="Microsoft Sans Serif"/>
              </a:rPr>
              <a:t>и</a:t>
            </a:r>
            <a:r>
              <a:rPr spc="1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40" dirty="0">
                <a:solidFill>
                  <a:srgbClr val="2D5395"/>
                </a:solidFill>
                <a:latin typeface="Microsoft Sans Serif"/>
                <a:cs typeface="Microsoft Sans Serif"/>
              </a:rPr>
              <a:t>демократических </a:t>
            </a:r>
            <a:r>
              <a:rPr spc="-3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ценностных</a:t>
            </a:r>
            <a:r>
              <a:rPr spc="4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ориентаций;</a:t>
            </a:r>
            <a:endParaRPr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2D5395"/>
                </a:solidFill>
                <a:latin typeface="Microsoft Sans Serif"/>
                <a:cs typeface="Microsoft Sans Serif"/>
              </a:rPr>
              <a:t>…</a:t>
            </a:r>
            <a:endParaRPr dirty="0">
              <a:latin typeface="Microsoft Sans Serif"/>
              <a:cs typeface="Microsoft Sans Serif"/>
            </a:endParaRPr>
          </a:p>
          <a:p>
            <a:pPr marL="12700" marR="456565">
              <a:lnSpc>
                <a:spcPct val="100000"/>
              </a:lnSpc>
            </a:pPr>
            <a:r>
              <a:rPr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10)</a:t>
            </a:r>
            <a:r>
              <a:rPr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pc="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установки</a:t>
            </a:r>
            <a:r>
              <a:rPr spc="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на</a:t>
            </a:r>
            <a:r>
              <a:rPr spc="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безопасный, </a:t>
            </a:r>
            <a:r>
              <a:rPr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 здоровый</a:t>
            </a:r>
            <a:r>
              <a:rPr spc="1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35" dirty="0">
                <a:solidFill>
                  <a:srgbClr val="2D5395"/>
                </a:solidFill>
                <a:latin typeface="Microsoft Sans Serif"/>
                <a:cs typeface="Microsoft Sans Serif"/>
              </a:rPr>
              <a:t>образ</a:t>
            </a:r>
            <a:r>
              <a:rPr spc="4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35" dirty="0">
                <a:solidFill>
                  <a:srgbClr val="2D5395"/>
                </a:solidFill>
                <a:latin typeface="Microsoft Sans Serif"/>
                <a:cs typeface="Microsoft Sans Serif"/>
              </a:rPr>
              <a:t>жизни,</a:t>
            </a:r>
            <a:r>
              <a:rPr spc="2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наличие</a:t>
            </a:r>
            <a:r>
              <a:rPr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мотивации</a:t>
            </a:r>
            <a:r>
              <a:rPr spc="2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110" dirty="0">
                <a:solidFill>
                  <a:srgbClr val="2D5395"/>
                </a:solidFill>
                <a:latin typeface="Microsoft Sans Serif"/>
                <a:cs typeface="Microsoft Sans Serif"/>
              </a:rPr>
              <a:t>к </a:t>
            </a:r>
            <a:r>
              <a:rPr spc="-10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творческому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55" dirty="0">
                <a:solidFill>
                  <a:srgbClr val="2D5395"/>
                </a:solidFill>
                <a:latin typeface="Microsoft Sans Serif"/>
                <a:cs typeface="Microsoft Sans Serif"/>
              </a:rPr>
              <a:t>труду,</a:t>
            </a:r>
            <a:r>
              <a:rPr spc="2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работе</a:t>
            </a:r>
            <a:r>
              <a:rPr spc="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на</a:t>
            </a:r>
            <a:r>
              <a:rPr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70" dirty="0">
                <a:solidFill>
                  <a:srgbClr val="2D5395"/>
                </a:solidFill>
                <a:latin typeface="Microsoft Sans Serif"/>
                <a:cs typeface="Microsoft Sans Serif"/>
              </a:rPr>
              <a:t>результат, </a:t>
            </a:r>
            <a:r>
              <a:rPr spc="-6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б</a:t>
            </a:r>
            <a:r>
              <a:rPr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ережно</a:t>
            </a:r>
            <a:r>
              <a:rPr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му</a:t>
            </a:r>
            <a:r>
              <a:rPr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о</a:t>
            </a:r>
            <a:r>
              <a:rPr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ношен</a:t>
            </a:r>
            <a:r>
              <a:rPr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и</a:t>
            </a:r>
            <a:r>
              <a:rPr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ю</a:t>
            </a:r>
            <a:r>
              <a:rPr spc="2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2D5395"/>
                </a:solidFill>
                <a:latin typeface="Microsoft Sans Serif"/>
                <a:cs typeface="Microsoft Sans Serif"/>
              </a:rPr>
              <a:t>к</a:t>
            </a:r>
            <a:r>
              <a:rPr spc="-229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м</a:t>
            </a:r>
            <a:r>
              <a:rPr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а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ер</a:t>
            </a:r>
            <a:r>
              <a:rPr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и</a:t>
            </a:r>
            <a:r>
              <a:rPr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а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л</a:t>
            </a:r>
            <a:r>
              <a:rPr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ьн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ы</a:t>
            </a:r>
            <a:r>
              <a:rPr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м</a:t>
            </a:r>
            <a:r>
              <a:rPr spc="3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2D5395"/>
                </a:solidFill>
                <a:latin typeface="Microsoft Sans Serif"/>
                <a:cs typeface="Microsoft Sans Serif"/>
              </a:rPr>
              <a:t>и  </a:t>
            </a:r>
            <a:r>
              <a:rPr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духовным</a:t>
            </a:r>
            <a:r>
              <a:rPr spc="6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ценностям.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CA72A30-84B5-4E3C-8CF3-9646544EC265}"/>
              </a:ext>
            </a:extLst>
          </p:cNvPr>
          <p:cNvSpPr txBox="1"/>
          <p:nvPr/>
        </p:nvSpPr>
        <p:spPr>
          <a:xfrm>
            <a:off x="6096000" y="1928159"/>
            <a:ext cx="569087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270510" algn="l"/>
              </a:tabLst>
            </a:pPr>
            <a:r>
              <a:rPr lang="ru-RU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Группы личностных результатов (по </a:t>
            </a:r>
          </a:p>
          <a:p>
            <a:pPr marL="12700">
              <a:tabLst>
                <a:tab pos="270510" algn="l"/>
              </a:tabLst>
            </a:pPr>
            <a:r>
              <a:rPr lang="ru-RU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направлениям воспитательной работы):</a:t>
            </a:r>
          </a:p>
          <a:p>
            <a:pPr marL="12700" lvl="0" indent="-342900">
              <a:buFont typeface="+mj-lt"/>
              <a:buAutoNum type="arabicPeriod"/>
              <a:tabLst>
                <a:tab pos="270510" algn="l"/>
                <a:tab pos="457200" algn="l"/>
              </a:tabLst>
            </a:pPr>
            <a:r>
              <a:rPr lang="ru-RU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Патриотическое воспитание (4)</a:t>
            </a:r>
          </a:p>
          <a:p>
            <a:pPr marL="12700" lvl="0" indent="-342900">
              <a:buFont typeface="+mj-lt"/>
              <a:buAutoNum type="arabicPeriod"/>
              <a:tabLst>
                <a:tab pos="270510" algn="l"/>
                <a:tab pos="457200" algn="l"/>
              </a:tabLst>
            </a:pPr>
            <a:r>
              <a:rPr lang="ru-RU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Гражданское воспитание (8)</a:t>
            </a:r>
          </a:p>
          <a:p>
            <a:pPr marL="12700" lvl="0" indent="-342900">
              <a:buFont typeface="+mj-lt"/>
              <a:buAutoNum type="arabicPeriod"/>
              <a:tabLst>
                <a:tab pos="270510" algn="l"/>
                <a:tab pos="457200" algn="l"/>
              </a:tabLst>
            </a:pPr>
            <a:r>
              <a:rPr lang="ru-RU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Духовно-нравственное воспитание (3)</a:t>
            </a:r>
          </a:p>
          <a:p>
            <a:pPr marL="12700" lvl="0" indent="-342900">
              <a:buFont typeface="+mj-lt"/>
              <a:buAutoNum type="arabicPeriod"/>
              <a:tabLst>
                <a:tab pos="270510" algn="l"/>
                <a:tab pos="457200" algn="l"/>
              </a:tabLst>
            </a:pPr>
            <a:r>
              <a:rPr lang="ru-RU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Эстетическое воспитание (3)</a:t>
            </a:r>
          </a:p>
          <a:p>
            <a:pPr marL="12700" lvl="0" indent="-342900">
              <a:buFont typeface="+mj-lt"/>
              <a:buAutoNum type="arabicPeriod"/>
              <a:tabLst>
                <a:tab pos="270510" algn="l"/>
                <a:tab pos="457200" algn="l"/>
              </a:tabLst>
            </a:pPr>
            <a:r>
              <a:rPr lang="ru-RU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Воспитание ценности научного познания (3)  </a:t>
            </a:r>
          </a:p>
          <a:p>
            <a:pPr marL="12700" lvl="0" indent="-342900">
              <a:buFont typeface="+mj-lt"/>
              <a:buAutoNum type="arabicPeriod"/>
              <a:tabLst>
                <a:tab pos="270510" algn="l"/>
                <a:tab pos="457200" algn="l"/>
              </a:tabLst>
            </a:pPr>
            <a:r>
              <a:rPr lang="ru-RU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Физическое воспитание. Формирование  культуры здоровья и эмоционального  благополучия (5)</a:t>
            </a:r>
          </a:p>
          <a:p>
            <a:pPr marL="12700" lvl="0" indent="-342900">
              <a:buFont typeface="+mj-lt"/>
              <a:buAutoNum type="arabicPeriod"/>
              <a:tabLst>
                <a:tab pos="270510" algn="l"/>
                <a:tab pos="457200" algn="l"/>
              </a:tabLst>
            </a:pPr>
            <a:r>
              <a:rPr lang="ru-RU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Трудовое воспитание (5)</a:t>
            </a:r>
          </a:p>
          <a:p>
            <a:pPr marL="342900" lvl="0" indent="-342900">
              <a:buFont typeface="+mj-lt"/>
              <a:buAutoNum type="arabicPeriod"/>
              <a:tabLst>
                <a:tab pos="270510" algn="l"/>
                <a:tab pos="457200" algn="l"/>
              </a:tabLst>
            </a:pPr>
            <a:r>
              <a:rPr lang="ru-RU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Экологическое воспитание (5)</a:t>
            </a:r>
          </a:p>
          <a:p>
            <a:pPr marL="12700">
              <a:tabLst>
                <a:tab pos="270510" algn="l"/>
              </a:tabLst>
            </a:pPr>
            <a:r>
              <a:rPr lang="ru-RU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…</a:t>
            </a:r>
          </a:p>
          <a:p>
            <a:pPr marL="12700">
              <a:tabLst>
                <a:tab pos="270510" algn="l"/>
              </a:tabLst>
            </a:pPr>
            <a:r>
              <a:rPr lang="ru-RU" sz="2400" b="1" spc="-15" dirty="0">
                <a:solidFill>
                  <a:srgbClr val="1F3967"/>
                </a:solidFill>
                <a:latin typeface="Microsoft Sans Serif"/>
                <a:cs typeface="Microsoft Sans Serif"/>
              </a:rPr>
              <a:t>Всего = 36 конкретных формулировок</a:t>
            </a:r>
          </a:p>
          <a:p>
            <a:pPr marL="12700">
              <a:tabLst>
                <a:tab pos="270510" algn="l"/>
              </a:tabLst>
            </a:pPr>
            <a:r>
              <a:rPr lang="ru-RU" sz="2400" b="1" spc="-15" dirty="0">
                <a:solidFill>
                  <a:srgbClr val="1F3967"/>
                </a:solidFill>
                <a:latin typeface="Microsoft Sans Serif"/>
                <a:cs typeface="Microsoft Sans Serif"/>
              </a:rPr>
              <a:t>личностных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39387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333943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>
            <a:off x="1427077" y="934510"/>
            <a:ext cx="5666450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336910DA-FDD7-44C6-A15E-187AC46EF435}"/>
              </a:ext>
            </a:extLst>
          </p:cNvPr>
          <p:cNvSpPr txBox="1">
            <a:spLocks/>
          </p:cNvSpPr>
          <p:nvPr/>
        </p:nvSpPr>
        <p:spPr>
          <a:xfrm>
            <a:off x="1631257" y="276900"/>
            <a:ext cx="10329834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10" dirty="0"/>
              <a:t>Детализация</a:t>
            </a:r>
            <a:r>
              <a:rPr lang="ru-RU" sz="3200" spc="-130" dirty="0"/>
              <a:t> </a:t>
            </a:r>
            <a:r>
              <a:rPr lang="ru-RU" sz="3200" spc="-20" dirty="0"/>
              <a:t>требований </a:t>
            </a:r>
            <a:r>
              <a:rPr lang="ru-RU" sz="3200" dirty="0"/>
              <a:t>к</a:t>
            </a:r>
            <a:r>
              <a:rPr lang="ru-RU" sz="3200" spc="-60" dirty="0"/>
              <a:t> </a:t>
            </a:r>
            <a:r>
              <a:rPr lang="ru-RU" sz="3200" spc="-40" dirty="0"/>
              <a:t>результатам</a:t>
            </a:r>
            <a:r>
              <a:rPr lang="ru-RU" sz="3200" spc="-180" dirty="0"/>
              <a:t> - М</a:t>
            </a:r>
            <a:r>
              <a:rPr lang="ru-RU" sz="3200" spc="-15" dirty="0"/>
              <a:t>етапредметным</a:t>
            </a:r>
            <a:endParaRPr lang="ru-RU" sz="3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7FC4010-F647-4B74-829E-0FE7F53CADC7}"/>
              </a:ext>
            </a:extLst>
          </p:cNvPr>
          <p:cNvSpPr/>
          <p:nvPr/>
        </p:nvSpPr>
        <p:spPr>
          <a:xfrm>
            <a:off x="5185178" y="6581100"/>
            <a:ext cx="7006822" cy="2076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4">
            <a:extLst>
              <a:ext uri="{FF2B5EF4-FFF2-40B4-BE49-F238E27FC236}">
                <a16:creationId xmlns="" xmlns:a16="http://schemas.microsoft.com/office/drawing/2014/main" id="{F8005059-168F-4155-82B9-B3C9CCAC2994}"/>
              </a:ext>
            </a:extLst>
          </p:cNvPr>
          <p:cNvSpPr txBox="1"/>
          <p:nvPr/>
        </p:nvSpPr>
        <p:spPr>
          <a:xfrm>
            <a:off x="402821" y="1157028"/>
            <a:ext cx="8842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31815" algn="l"/>
              </a:tabLst>
            </a:pPr>
            <a:r>
              <a:rPr sz="2400" b="1" spc="-20" dirty="0">
                <a:solidFill>
                  <a:srgbClr val="2D5395"/>
                </a:solidFill>
                <a:latin typeface="Arial"/>
                <a:cs typeface="Arial"/>
              </a:rPr>
              <a:t>Действующий</a:t>
            </a:r>
            <a:r>
              <a:rPr sz="2400" b="1" spc="100" dirty="0">
                <a:solidFill>
                  <a:srgbClr val="2D5395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D5395"/>
                </a:solidFill>
                <a:latin typeface="Arial"/>
                <a:cs typeface="Arial"/>
              </a:rPr>
              <a:t>ФГОС:	Обновленный</a:t>
            </a:r>
            <a:r>
              <a:rPr sz="2400" b="1" spc="-120" dirty="0">
                <a:solidFill>
                  <a:srgbClr val="2D5395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D5395"/>
                </a:solidFill>
                <a:latin typeface="Arial"/>
                <a:cs typeface="Arial"/>
              </a:rPr>
              <a:t>ФГОС: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="" xmlns:a16="http://schemas.microsoft.com/office/drawing/2014/main" id="{A7AA2ACE-1CCA-42DC-95E9-01242D1F966B}"/>
              </a:ext>
            </a:extLst>
          </p:cNvPr>
          <p:cNvSpPr txBox="1"/>
          <p:nvPr/>
        </p:nvSpPr>
        <p:spPr>
          <a:xfrm>
            <a:off x="303526" y="2029463"/>
            <a:ext cx="4092983" cy="242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«Метапредметные</a:t>
            </a:r>
            <a:r>
              <a:rPr lang="ru-RU" spc="4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pc="-50" dirty="0">
                <a:solidFill>
                  <a:srgbClr val="2D5395"/>
                </a:solidFill>
                <a:latin typeface="Microsoft Sans Serif"/>
                <a:cs typeface="Microsoft Sans Serif"/>
              </a:rPr>
              <a:t>результаты </a:t>
            </a:r>
            <a:r>
              <a:rPr lang="ru-RU" spc="-4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освоения</a:t>
            </a:r>
            <a:r>
              <a:rPr lang="ru-RU" spc="3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основной </a:t>
            </a:r>
            <a:r>
              <a:rPr lang="ru-RU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lang="ru-RU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программы </a:t>
            </a: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начального</a:t>
            </a:r>
            <a:r>
              <a:rPr lang="ru-RU" spc="2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общего</a:t>
            </a:r>
            <a:r>
              <a:rPr lang="ru-RU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образования </a:t>
            </a: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 должны</a:t>
            </a:r>
            <a:r>
              <a:rPr lang="ru-RU" spc="1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отражать:</a:t>
            </a:r>
            <a:endParaRPr lang="ru-RU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2D5395"/>
                </a:solidFill>
                <a:latin typeface="Microsoft Sans Serif"/>
                <a:cs typeface="Microsoft Sans Serif"/>
              </a:rPr>
              <a:t>…</a:t>
            </a:r>
            <a:endParaRPr lang="ru-RU" dirty="0">
              <a:solidFill>
                <a:srgbClr val="2D5395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0510" algn="l"/>
              </a:tabLst>
            </a:pPr>
            <a:r>
              <a:rPr lang="ru-RU" sz="2400" b="1" spc="-15" dirty="0">
                <a:solidFill>
                  <a:srgbClr val="1F3967"/>
                </a:solidFill>
                <a:latin typeface="Microsoft Sans Serif"/>
                <a:cs typeface="Microsoft Sans Serif"/>
              </a:rPr>
              <a:t>Всего = 16  метапредметных  результатов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CA72A30-84B5-4E3C-8CF3-9646544EC265}"/>
              </a:ext>
            </a:extLst>
          </p:cNvPr>
          <p:cNvSpPr txBox="1"/>
          <p:nvPr/>
        </p:nvSpPr>
        <p:spPr>
          <a:xfrm>
            <a:off x="5185178" y="1859196"/>
            <a:ext cx="6895986" cy="4998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1.Овладение универсальными учебными  познавательными действиями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Базовые логические действия (НОО – 5, ООО – 6)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Базовые исследовательские действия (НОО –  6,  ООО - 4)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Работа с информацией (НОО – 6, ООО – 5)</a:t>
            </a:r>
          </a:p>
          <a:p>
            <a:endParaRPr lang="ru-RU" spc="-25" dirty="0">
              <a:solidFill>
                <a:srgbClr val="2D5395"/>
              </a:solidFill>
              <a:latin typeface="Microsoft Sans Serif"/>
              <a:cs typeface="Microsoft Sans Serif"/>
            </a:endParaRPr>
          </a:p>
          <a:p>
            <a:r>
              <a:rPr lang="ru-RU" b="1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2.Овладение универсальными учебными  коммуникативными действиями</a:t>
            </a:r>
          </a:p>
          <a:p>
            <a:pPr marL="342900" lvl="0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Общение (НОО – 8, ООО - 6)</a:t>
            </a:r>
          </a:p>
          <a:p>
            <a:pPr marL="342900" lvl="0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Совместная деятельность (НОО – 4, ООО - 4)</a:t>
            </a:r>
          </a:p>
          <a:p>
            <a:endParaRPr lang="ru-RU" spc="-25" dirty="0">
              <a:solidFill>
                <a:srgbClr val="2D5395"/>
              </a:solidFill>
              <a:latin typeface="Microsoft Sans Serif"/>
              <a:cs typeface="Microsoft Sans Serif"/>
            </a:endParaRPr>
          </a:p>
          <a:p>
            <a:r>
              <a:rPr lang="ru-RU" b="1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3.Овладение универсальными регулятивными  действиями</a:t>
            </a:r>
          </a:p>
          <a:p>
            <a:pPr marL="342900" lvl="0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Самоорганизация (НОО – 2, ООО - 2)</a:t>
            </a:r>
          </a:p>
          <a:p>
            <a:pPr marL="342900" lvl="0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Самоконтроль (НОО – 2, ООО - 3)</a:t>
            </a:r>
          </a:p>
          <a:p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5080">
              <a:spcBef>
                <a:spcPts val="100"/>
              </a:spcBef>
              <a:tabLst>
                <a:tab pos="270510" algn="l"/>
              </a:tabLst>
            </a:pPr>
            <a:r>
              <a:rPr lang="ru-RU" sz="2400" b="1" spc="-15" dirty="0">
                <a:solidFill>
                  <a:srgbClr val="1F3967"/>
                </a:solidFill>
                <a:latin typeface="Microsoft Sans Serif"/>
                <a:cs typeface="Microsoft Sans Serif"/>
              </a:rPr>
              <a:t>Всего = 30 конкретных результатов</a:t>
            </a:r>
          </a:p>
          <a:p>
            <a:pPr marL="12700">
              <a:tabLst>
                <a:tab pos="270510" algn="l"/>
              </a:tabLst>
            </a:pPr>
            <a:endParaRPr lang="ru-RU" sz="2400" b="1" spc="-15" dirty="0">
              <a:solidFill>
                <a:srgbClr val="1F3967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96810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97184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>
            <a:off x="1403349" y="637988"/>
            <a:ext cx="5666450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336910DA-FDD7-44C6-A15E-187AC46EF435}"/>
              </a:ext>
            </a:extLst>
          </p:cNvPr>
          <p:cNvSpPr txBox="1">
            <a:spLocks/>
          </p:cNvSpPr>
          <p:nvPr/>
        </p:nvSpPr>
        <p:spPr>
          <a:xfrm>
            <a:off x="1595939" y="109905"/>
            <a:ext cx="10329834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10" dirty="0"/>
              <a:t>Детализация</a:t>
            </a:r>
            <a:r>
              <a:rPr lang="ru-RU" sz="3200" spc="-130" dirty="0"/>
              <a:t> </a:t>
            </a:r>
            <a:r>
              <a:rPr lang="ru-RU" sz="3200" spc="-20" dirty="0"/>
              <a:t>требований </a:t>
            </a:r>
            <a:r>
              <a:rPr lang="ru-RU" sz="3200" dirty="0"/>
              <a:t>к</a:t>
            </a:r>
            <a:r>
              <a:rPr lang="ru-RU" sz="3200" spc="-60" dirty="0"/>
              <a:t> </a:t>
            </a:r>
            <a:r>
              <a:rPr lang="ru-RU" sz="3200" spc="-40" dirty="0"/>
              <a:t>результатам</a:t>
            </a:r>
            <a:r>
              <a:rPr lang="ru-RU" sz="3200" spc="-180" dirty="0"/>
              <a:t> - </a:t>
            </a:r>
            <a:r>
              <a:rPr lang="ru-RU" sz="3200" spc="-5" dirty="0"/>
              <a:t>Предметным</a:t>
            </a:r>
            <a:endParaRPr lang="ru-RU" sz="3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7FC4010-F647-4B74-829E-0FE7F53CADC7}"/>
              </a:ext>
            </a:extLst>
          </p:cNvPr>
          <p:cNvSpPr/>
          <p:nvPr/>
        </p:nvSpPr>
        <p:spPr>
          <a:xfrm>
            <a:off x="5185178" y="6581100"/>
            <a:ext cx="7006822" cy="2076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4">
            <a:extLst>
              <a:ext uri="{FF2B5EF4-FFF2-40B4-BE49-F238E27FC236}">
                <a16:creationId xmlns="" xmlns:a16="http://schemas.microsoft.com/office/drawing/2014/main" id="{F8005059-168F-4155-82B9-B3C9CCAC2994}"/>
              </a:ext>
            </a:extLst>
          </p:cNvPr>
          <p:cNvSpPr txBox="1"/>
          <p:nvPr/>
        </p:nvSpPr>
        <p:spPr>
          <a:xfrm>
            <a:off x="1123640" y="1199234"/>
            <a:ext cx="8842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31815" algn="l"/>
              </a:tabLst>
            </a:pPr>
            <a:r>
              <a:rPr sz="2400" b="1" spc="-20" dirty="0">
                <a:solidFill>
                  <a:srgbClr val="2D5395"/>
                </a:solidFill>
                <a:latin typeface="Arial"/>
                <a:cs typeface="Arial"/>
              </a:rPr>
              <a:t>Действующий</a:t>
            </a:r>
            <a:r>
              <a:rPr sz="2400" b="1" spc="100" dirty="0">
                <a:solidFill>
                  <a:srgbClr val="2D5395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D5395"/>
                </a:solidFill>
                <a:latin typeface="Arial"/>
                <a:cs typeface="Arial"/>
              </a:rPr>
              <a:t>ФГОС:	Обновленный</a:t>
            </a:r>
            <a:r>
              <a:rPr sz="2400" b="1" spc="-120" dirty="0">
                <a:solidFill>
                  <a:srgbClr val="2D5395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D5395"/>
                </a:solidFill>
                <a:latin typeface="Arial"/>
                <a:cs typeface="Arial"/>
              </a:rPr>
              <a:t>ФГОС: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="" xmlns:a16="http://schemas.microsoft.com/office/drawing/2014/main" id="{A7AA2ACE-1CCA-42DC-95E9-01242D1F966B}"/>
              </a:ext>
            </a:extLst>
          </p:cNvPr>
          <p:cNvSpPr txBox="1"/>
          <p:nvPr/>
        </p:nvSpPr>
        <p:spPr>
          <a:xfrm>
            <a:off x="106211" y="1603937"/>
            <a:ext cx="4968131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Font typeface="+mj-lt"/>
              <a:buAutoNum type="arabicPeriod"/>
              <a:tabLst>
                <a:tab pos="250825" algn="l"/>
              </a:tabLst>
            </a:pP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формирование системы научных знаний;</a:t>
            </a:r>
          </a:p>
          <a:p>
            <a:pPr marL="355600" marR="16510" indent="-342900">
              <a:lnSpc>
                <a:spcPct val="100000"/>
              </a:lnSpc>
              <a:buFont typeface="+mj-lt"/>
              <a:buAutoNum type="arabicPeriod"/>
              <a:tabLst>
                <a:tab pos="250825" algn="l"/>
              </a:tabLst>
            </a:pP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формирование первоначальных  систематизированных представлений; </a:t>
            </a:r>
          </a:p>
          <a:p>
            <a:pPr marL="355600" marR="16510" indent="-342900">
              <a:lnSpc>
                <a:spcPct val="100000"/>
              </a:lnSpc>
              <a:buFont typeface="+mj-lt"/>
              <a:buAutoNum type="arabicPeriod"/>
              <a:tabLst>
                <a:tab pos="250825" algn="l"/>
              </a:tabLst>
            </a:pP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приобретение опыта использования методов  биологической науки и проведения несложных  биологических экспериментов;  </a:t>
            </a:r>
          </a:p>
          <a:p>
            <a:pPr marL="355600" marR="16510" indent="-342900">
              <a:lnSpc>
                <a:spcPct val="100000"/>
              </a:lnSpc>
              <a:buFont typeface="+mj-lt"/>
              <a:buAutoNum type="arabicPeriod"/>
              <a:tabLst>
                <a:tab pos="250825" algn="l"/>
              </a:tabLst>
            </a:pP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формирование основ экологической  грамотности: способности оценивать  последствия деятельности человека в природе;  </a:t>
            </a:r>
          </a:p>
          <a:p>
            <a:pPr marL="355600" marR="16510" indent="-342900">
              <a:lnSpc>
                <a:spcPct val="100000"/>
              </a:lnSpc>
              <a:buFont typeface="+mj-lt"/>
              <a:buAutoNum type="arabicPeriod"/>
              <a:tabLst>
                <a:tab pos="250825" algn="l"/>
              </a:tabLst>
            </a:pP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формирование представлений о значении  биологических наук;</a:t>
            </a: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</a:pPr>
            <a:r>
              <a:rPr lang="ru-RU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освоение приемов оказания первой помощи,  рациональной организации труда и отдыха,  выращивания и размножения культурных  растений и домашних животных, ухода за ними.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CA72A30-84B5-4E3C-8CF3-9646544EC265}"/>
              </a:ext>
            </a:extLst>
          </p:cNvPr>
          <p:cNvSpPr txBox="1"/>
          <p:nvPr/>
        </p:nvSpPr>
        <p:spPr>
          <a:xfrm>
            <a:off x="5495826" y="1651236"/>
            <a:ext cx="6585337" cy="4993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характеризовать</a:t>
            </a:r>
            <a:r>
              <a:rPr lang="ru-RU" sz="1800" spc="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биологию</a:t>
            </a:r>
            <a:r>
              <a:rPr lang="ru-RU" sz="1800" spc="9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45" dirty="0">
                <a:solidFill>
                  <a:srgbClr val="2D5395"/>
                </a:solidFill>
                <a:latin typeface="Microsoft Sans Serif"/>
                <a:cs typeface="Microsoft Sans Serif"/>
              </a:rPr>
              <a:t>как</a:t>
            </a:r>
            <a:r>
              <a:rPr lang="ru-RU" sz="1800" spc="-5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35" dirty="0">
                <a:solidFill>
                  <a:srgbClr val="2D5395"/>
                </a:solidFill>
                <a:latin typeface="Microsoft Sans Serif"/>
                <a:cs typeface="Microsoft Sans Serif"/>
              </a:rPr>
              <a:t>науку</a:t>
            </a:r>
            <a:r>
              <a:rPr lang="ru-RU" sz="1800" spc="2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о</a:t>
            </a:r>
            <a:r>
              <a:rPr lang="ru-RU" sz="1800" spc="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живой</a:t>
            </a:r>
            <a:r>
              <a:rPr lang="ru-RU" sz="1800" spc="6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природе; </a:t>
            </a:r>
            <a:r>
              <a:rPr lang="ru-RU" sz="18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называть</a:t>
            </a:r>
            <a:r>
              <a:rPr lang="ru-RU" sz="18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признаки</a:t>
            </a:r>
            <a:r>
              <a:rPr lang="ru-RU" sz="18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живого,</a:t>
            </a:r>
            <a:r>
              <a:rPr lang="ru-RU" sz="1800" spc="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сравнивать</a:t>
            </a:r>
            <a:r>
              <a:rPr lang="ru-RU" sz="18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живое</a:t>
            </a:r>
            <a:r>
              <a:rPr lang="ru-RU" sz="1800" spc="5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и </a:t>
            </a:r>
            <a:r>
              <a:rPr lang="ru-RU" sz="18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неживое;</a:t>
            </a:r>
            <a:endParaRPr lang="ru-RU" sz="1800" dirty="0">
              <a:latin typeface="Microsoft Sans Serif"/>
              <a:cs typeface="Microsoft Sans Serif"/>
            </a:endParaRPr>
          </a:p>
          <a:p>
            <a:pPr marL="299085" marR="1193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перечислять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источники биологических</a:t>
            </a: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знаний;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 характеризовать значение </a:t>
            </a:r>
            <a:r>
              <a:rPr lang="ru-RU" sz="1800"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биологических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 знаний </a:t>
            </a:r>
            <a:r>
              <a:rPr lang="ru-RU" sz="18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для </a:t>
            </a:r>
            <a:r>
              <a:rPr lang="ru-RU" sz="18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lang="ru-RU" sz="18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человека</a:t>
            </a:r>
            <a:endParaRPr lang="ru-RU" sz="1800" dirty="0">
              <a:latin typeface="Microsoft Sans Serif"/>
              <a:cs typeface="Microsoft Sans Serif"/>
            </a:endParaRPr>
          </a:p>
          <a:p>
            <a:pPr marL="299085" marR="1524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ru-RU" sz="18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применять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биологические</a:t>
            </a: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термины </a:t>
            </a:r>
            <a:r>
              <a:rPr lang="ru-RU" sz="18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и </a:t>
            </a:r>
            <a:r>
              <a:rPr lang="ru-RU" sz="18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понятия </a:t>
            </a:r>
            <a:r>
              <a:rPr lang="ru-RU" sz="18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(в </a:t>
            </a:r>
            <a:r>
              <a:rPr lang="ru-RU" sz="1800"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том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числе:</a:t>
            </a:r>
            <a:r>
              <a:rPr lang="ru-RU" sz="1800" spc="3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живые</a:t>
            </a:r>
            <a:r>
              <a:rPr lang="ru-RU" sz="1800" spc="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тела,</a:t>
            </a:r>
            <a:r>
              <a:rPr lang="ru-RU" sz="1800" spc="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биология,</a:t>
            </a:r>
            <a:r>
              <a:rPr lang="ru-RU" sz="1800" spc="8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экология,</a:t>
            </a:r>
            <a:r>
              <a:rPr lang="ru-RU" sz="1800" spc="7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цитология, </a:t>
            </a:r>
            <a:r>
              <a:rPr lang="ru-RU" sz="18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анатомия, </a:t>
            </a: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физиология,</a:t>
            </a:r>
            <a:r>
              <a:rPr lang="ru-RU" sz="18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биологическая </a:t>
            </a:r>
            <a:r>
              <a:rPr lang="ru-RU" sz="1800"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систематика,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35" dirty="0">
                <a:solidFill>
                  <a:srgbClr val="2D5395"/>
                </a:solidFill>
                <a:latin typeface="Microsoft Sans Serif"/>
                <a:cs typeface="Microsoft Sans Serif"/>
              </a:rPr>
              <a:t>клетка,</a:t>
            </a:r>
            <a:r>
              <a:rPr lang="ru-RU" sz="1800" spc="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ткань,</a:t>
            </a:r>
            <a:r>
              <a:rPr lang="ru-RU" sz="1800" spc="6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орган,</a:t>
            </a:r>
            <a:r>
              <a:rPr lang="ru-RU" sz="1800" spc="3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система</a:t>
            </a:r>
            <a:r>
              <a:rPr lang="ru-RU" sz="1800" spc="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органов,</a:t>
            </a:r>
            <a:r>
              <a:rPr lang="ru-RU" sz="18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организм, </a:t>
            </a: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 движение,</a:t>
            </a:r>
            <a:r>
              <a:rPr lang="ru-RU" sz="1800" spc="7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питание,</a:t>
            </a:r>
            <a:r>
              <a:rPr lang="ru-RU" sz="1800" spc="7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фотосинтез,</a:t>
            </a:r>
            <a:r>
              <a:rPr lang="ru-RU" sz="1800" spc="6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дыхание,</a:t>
            </a:r>
            <a:r>
              <a:rPr lang="ru-RU" sz="1800" spc="9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выделение, </a:t>
            </a:r>
            <a:r>
              <a:rPr lang="ru-RU" sz="18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раздражимость,</a:t>
            </a:r>
            <a:r>
              <a:rPr lang="ru-RU" sz="1800" spc="1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35" dirty="0">
                <a:solidFill>
                  <a:srgbClr val="2D5395"/>
                </a:solidFill>
                <a:latin typeface="Microsoft Sans Serif"/>
                <a:cs typeface="Microsoft Sans Serif"/>
              </a:rPr>
              <a:t>рост,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 размножение,</a:t>
            </a:r>
            <a:r>
              <a:rPr lang="ru-RU" sz="1800" spc="4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развитие,</a:t>
            </a:r>
            <a:r>
              <a:rPr lang="ru-RU" sz="1800" spc="4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среда </a:t>
            </a:r>
            <a:r>
              <a:rPr lang="ru-RU" sz="18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обитания,</a:t>
            </a:r>
            <a:r>
              <a:rPr lang="ru-RU" sz="1800" spc="9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природное</a:t>
            </a:r>
            <a:r>
              <a:rPr lang="ru-RU" sz="1800" spc="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сообщество)</a:t>
            </a:r>
            <a:r>
              <a:rPr lang="ru-RU" sz="1800" spc="4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в</a:t>
            </a:r>
            <a:r>
              <a:rPr lang="ru-RU" sz="1800" spc="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lang="ru-RU" sz="1800" spc="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с </a:t>
            </a:r>
            <a:r>
              <a:rPr lang="ru-RU" sz="18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поставленной</a:t>
            </a:r>
            <a:r>
              <a:rPr lang="ru-RU" sz="1800" spc="4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задачей</a:t>
            </a:r>
            <a:r>
              <a:rPr lang="ru-RU" sz="1800" spc="1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и</a:t>
            </a:r>
            <a:r>
              <a:rPr lang="ru-RU" sz="1800" spc="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в</a:t>
            </a:r>
            <a:r>
              <a:rPr lang="ru-RU" sz="1800" spc="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контексте;</a:t>
            </a:r>
            <a:endParaRPr lang="ru-RU" sz="1800" dirty="0">
              <a:latin typeface="Microsoft Sans Serif"/>
              <a:cs typeface="Microsoft Sans Serif"/>
            </a:endParaRPr>
          </a:p>
          <a:p>
            <a:pPr marL="12700" marR="185420">
              <a:lnSpc>
                <a:spcPct val="105200"/>
              </a:lnSpc>
              <a:spcBef>
                <a:spcPts val="95"/>
              </a:spcBef>
            </a:pPr>
            <a:r>
              <a:rPr lang="ru-RU" sz="2000" b="1" spc="-5" dirty="0">
                <a:solidFill>
                  <a:srgbClr val="00007A"/>
                </a:solidFill>
                <a:latin typeface="Microsoft Sans Serif"/>
                <a:cs typeface="Microsoft Sans Serif"/>
              </a:rPr>
              <a:t>и</a:t>
            </a:r>
            <a:r>
              <a:rPr lang="ru-RU" sz="2000" b="1" spc="30" dirty="0">
                <a:solidFill>
                  <a:srgbClr val="00007A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b="1" spc="-35" dirty="0">
                <a:solidFill>
                  <a:srgbClr val="00007A"/>
                </a:solidFill>
                <a:latin typeface="Microsoft Sans Serif"/>
                <a:cs typeface="Microsoft Sans Serif"/>
              </a:rPr>
              <a:t>т.д.,</a:t>
            </a:r>
            <a:r>
              <a:rPr lang="ru-RU" sz="2000" b="1" spc="25" dirty="0">
                <a:solidFill>
                  <a:srgbClr val="00007A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b="1" spc="-20" dirty="0">
                <a:solidFill>
                  <a:srgbClr val="00007A"/>
                </a:solidFill>
                <a:latin typeface="Microsoft Sans Serif"/>
                <a:cs typeface="Microsoft Sans Serif"/>
              </a:rPr>
              <a:t>всего</a:t>
            </a:r>
            <a:r>
              <a:rPr lang="ru-RU" sz="2000" b="1" spc="25" dirty="0">
                <a:solidFill>
                  <a:srgbClr val="00007A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b="1" dirty="0">
                <a:solidFill>
                  <a:srgbClr val="00007A"/>
                </a:solidFill>
                <a:latin typeface="Arial"/>
                <a:cs typeface="Arial"/>
              </a:rPr>
              <a:t>15-20</a:t>
            </a:r>
            <a:r>
              <a:rPr lang="ru-RU" sz="2000" b="1" spc="70" dirty="0">
                <a:solidFill>
                  <a:srgbClr val="00007A"/>
                </a:solidFill>
                <a:latin typeface="Arial"/>
                <a:cs typeface="Arial"/>
              </a:rPr>
              <a:t> </a:t>
            </a:r>
            <a:r>
              <a:rPr lang="ru-RU" sz="2000" b="1" spc="-30" dirty="0">
                <a:solidFill>
                  <a:srgbClr val="00007A"/>
                </a:solidFill>
                <a:latin typeface="Microsoft Sans Serif"/>
                <a:cs typeface="Microsoft Sans Serif"/>
              </a:rPr>
              <a:t>конкретизированных</a:t>
            </a:r>
            <a:r>
              <a:rPr lang="ru-RU" sz="2000" b="1" spc="85" dirty="0">
                <a:solidFill>
                  <a:srgbClr val="00007A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b="1" spc="-30" dirty="0">
                <a:solidFill>
                  <a:srgbClr val="00007A"/>
                </a:solidFill>
                <a:latin typeface="Microsoft Sans Serif"/>
                <a:cs typeface="Microsoft Sans Serif"/>
              </a:rPr>
              <a:t>формулировок </a:t>
            </a:r>
            <a:r>
              <a:rPr lang="ru-RU" sz="2000" b="1" spc="-25" dirty="0">
                <a:solidFill>
                  <a:srgbClr val="00007A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b="1" spc="-20" dirty="0">
                <a:solidFill>
                  <a:srgbClr val="00007A"/>
                </a:solidFill>
                <a:latin typeface="Microsoft Sans Serif"/>
                <a:cs typeface="Microsoft Sans Serif"/>
              </a:rPr>
              <a:t>привязанных</a:t>
            </a:r>
            <a:r>
              <a:rPr lang="ru-RU" sz="2000" b="1" spc="5" dirty="0">
                <a:solidFill>
                  <a:srgbClr val="00007A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b="1" spc="-5" dirty="0">
                <a:solidFill>
                  <a:srgbClr val="00007A"/>
                </a:solidFill>
                <a:latin typeface="Microsoft Sans Serif"/>
                <a:cs typeface="Microsoft Sans Serif"/>
              </a:rPr>
              <a:t>к</a:t>
            </a:r>
            <a:r>
              <a:rPr lang="ru-RU" sz="2000" b="1" spc="-80" dirty="0">
                <a:solidFill>
                  <a:srgbClr val="00007A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b="1" spc="-15" dirty="0">
                <a:solidFill>
                  <a:srgbClr val="00007A"/>
                </a:solidFill>
                <a:latin typeface="Microsoft Sans Serif"/>
                <a:cs typeface="Microsoft Sans Serif"/>
              </a:rPr>
              <a:t>части</a:t>
            </a:r>
            <a:r>
              <a:rPr lang="ru-RU" sz="2000" b="1" spc="50" dirty="0">
                <a:solidFill>
                  <a:srgbClr val="00007A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b="1" spc="-25" dirty="0">
                <a:solidFill>
                  <a:srgbClr val="00007A"/>
                </a:solidFill>
                <a:latin typeface="Microsoft Sans Serif"/>
                <a:cs typeface="Microsoft Sans Serif"/>
              </a:rPr>
              <a:t>(году)</a:t>
            </a:r>
            <a:r>
              <a:rPr lang="ru-RU" sz="2000" b="1" spc="50" dirty="0">
                <a:solidFill>
                  <a:srgbClr val="00007A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b="1" spc="-25" dirty="0">
                <a:solidFill>
                  <a:srgbClr val="00007A"/>
                </a:solidFill>
                <a:latin typeface="Microsoft Sans Serif"/>
                <a:cs typeface="Microsoft Sans Serif"/>
              </a:rPr>
              <a:t>изучения</a:t>
            </a:r>
            <a:r>
              <a:rPr lang="ru-RU" sz="2000" b="1" spc="90" dirty="0">
                <a:solidFill>
                  <a:srgbClr val="00007A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b="1" spc="-25" dirty="0">
                <a:solidFill>
                  <a:srgbClr val="00007A"/>
                </a:solidFill>
                <a:latin typeface="Microsoft Sans Serif"/>
                <a:cs typeface="Microsoft Sans Serif"/>
              </a:rPr>
              <a:t>предмета</a:t>
            </a:r>
            <a:endParaRPr lang="ru-RU" sz="2000" b="1" spc="-15" dirty="0">
              <a:solidFill>
                <a:srgbClr val="00007A"/>
              </a:solidFill>
              <a:latin typeface="Microsoft Sans Serif"/>
              <a:cs typeface="Microsoft Sans Serif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A751039-2B45-4FE1-B37F-0184230513B2}"/>
              </a:ext>
            </a:extLst>
          </p:cNvPr>
          <p:cNvSpPr txBox="1"/>
          <p:nvPr/>
        </p:nvSpPr>
        <p:spPr>
          <a:xfrm>
            <a:off x="0" y="615172"/>
            <a:ext cx="3191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-5" dirty="0"/>
              <a:t>(</a:t>
            </a:r>
            <a:r>
              <a:rPr lang="ru-RU" sz="2800" spc="-5" dirty="0"/>
              <a:t>пример:</a:t>
            </a:r>
            <a:r>
              <a:rPr lang="ru-RU" sz="2800" spc="-60" dirty="0"/>
              <a:t> </a:t>
            </a:r>
            <a:r>
              <a:rPr lang="ru-RU" sz="2800" spc="-20" dirty="0"/>
              <a:t>биология</a:t>
            </a:r>
            <a:r>
              <a:rPr lang="ru-RU" sz="2400" spc="-20" dirty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90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97184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>
            <a:off x="1403349" y="637988"/>
            <a:ext cx="5666450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336910DA-FDD7-44C6-A15E-187AC46EF435}"/>
              </a:ext>
            </a:extLst>
          </p:cNvPr>
          <p:cNvSpPr txBox="1">
            <a:spLocks/>
          </p:cNvSpPr>
          <p:nvPr/>
        </p:nvSpPr>
        <p:spPr>
          <a:xfrm>
            <a:off x="1595939" y="109905"/>
            <a:ext cx="10329834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 smtClean="0"/>
              <a:t>Требования к</a:t>
            </a:r>
            <a:r>
              <a:rPr lang="ru-RU" sz="3200" spc="-60" dirty="0" smtClean="0"/>
              <a:t> </a:t>
            </a:r>
            <a:r>
              <a:rPr lang="ru-RU" sz="3200" spc="-40" dirty="0"/>
              <a:t>результатам</a:t>
            </a:r>
            <a:r>
              <a:rPr lang="ru-RU" sz="3200" spc="-180" dirty="0"/>
              <a:t> - </a:t>
            </a:r>
            <a:r>
              <a:rPr lang="ru-RU" sz="3200" spc="-5" dirty="0"/>
              <a:t>Предметным</a:t>
            </a:r>
            <a:endParaRPr lang="ru-RU" sz="3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7FC4010-F647-4B74-829E-0FE7F53CADC7}"/>
              </a:ext>
            </a:extLst>
          </p:cNvPr>
          <p:cNvSpPr/>
          <p:nvPr/>
        </p:nvSpPr>
        <p:spPr>
          <a:xfrm>
            <a:off x="5185178" y="6581100"/>
            <a:ext cx="7006822" cy="2076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4">
            <a:extLst>
              <a:ext uri="{FF2B5EF4-FFF2-40B4-BE49-F238E27FC236}">
                <a16:creationId xmlns="" xmlns:a16="http://schemas.microsoft.com/office/drawing/2014/main" id="{F8005059-168F-4155-82B9-B3C9CCAC2994}"/>
              </a:ext>
            </a:extLst>
          </p:cNvPr>
          <p:cNvSpPr txBox="1"/>
          <p:nvPr/>
        </p:nvSpPr>
        <p:spPr>
          <a:xfrm>
            <a:off x="915093" y="1303747"/>
            <a:ext cx="99917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31815" algn="l"/>
              </a:tabLst>
            </a:pPr>
            <a:r>
              <a:rPr lang="ru-RU" sz="2400" b="1" spc="-20" dirty="0" smtClean="0">
                <a:solidFill>
                  <a:srgbClr val="2D5395"/>
                </a:solidFill>
                <a:latin typeface="Arial"/>
                <a:cs typeface="Arial"/>
              </a:rPr>
              <a:t>Обновленный ФГОС НОО</a:t>
            </a:r>
            <a:r>
              <a:rPr sz="2400" b="1" spc="-20" dirty="0" smtClean="0">
                <a:solidFill>
                  <a:srgbClr val="2D5395"/>
                </a:solidFill>
                <a:latin typeface="Arial"/>
                <a:cs typeface="Arial"/>
              </a:rPr>
              <a:t>:</a:t>
            </a:r>
            <a:r>
              <a:rPr sz="2400" b="1" spc="-20" dirty="0">
                <a:solidFill>
                  <a:srgbClr val="2D5395"/>
                </a:solidFill>
                <a:latin typeface="Arial"/>
                <a:cs typeface="Arial"/>
              </a:rPr>
              <a:t>	</a:t>
            </a:r>
            <a:r>
              <a:rPr sz="2400" b="1" spc="-20" dirty="0" err="1">
                <a:solidFill>
                  <a:srgbClr val="2D5395"/>
                </a:solidFill>
                <a:latin typeface="Arial"/>
                <a:cs typeface="Arial"/>
              </a:rPr>
              <a:t>Обновленный</a:t>
            </a:r>
            <a:r>
              <a:rPr sz="2400" b="1" spc="-120" dirty="0">
                <a:solidFill>
                  <a:srgbClr val="2D5395"/>
                </a:solidFill>
                <a:latin typeface="Arial"/>
                <a:cs typeface="Arial"/>
              </a:rPr>
              <a:t> </a:t>
            </a:r>
            <a:r>
              <a:rPr sz="2400" b="1" spc="-20" dirty="0" smtClean="0">
                <a:solidFill>
                  <a:srgbClr val="2D5395"/>
                </a:solidFill>
                <a:latin typeface="Arial"/>
                <a:cs typeface="Arial"/>
              </a:rPr>
              <a:t>ФГОС</a:t>
            </a:r>
            <a:r>
              <a:rPr lang="ru-RU" sz="2400" b="1" spc="-20" dirty="0" smtClean="0">
                <a:solidFill>
                  <a:srgbClr val="2D5395"/>
                </a:solidFill>
                <a:latin typeface="Arial"/>
                <a:cs typeface="Arial"/>
              </a:rPr>
              <a:t> ОО</a:t>
            </a:r>
            <a:r>
              <a:rPr sz="2400" b="1" spc="-20" dirty="0" smtClean="0">
                <a:solidFill>
                  <a:srgbClr val="2D5395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="" xmlns:a16="http://schemas.microsoft.com/office/drawing/2014/main" id="{A7AA2ACE-1CCA-42DC-95E9-01242D1F966B}"/>
              </a:ext>
            </a:extLst>
          </p:cNvPr>
          <p:cNvSpPr txBox="1"/>
          <p:nvPr/>
        </p:nvSpPr>
        <p:spPr>
          <a:xfrm>
            <a:off x="106211" y="1603937"/>
            <a:ext cx="4968131" cy="334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dirty="0" smtClean="0"/>
              <a:t>Научиться </a:t>
            </a:r>
            <a:r>
              <a:rPr lang="ru-RU" dirty="0"/>
              <a:t>строить диалог на 4-5 фраз со стороны каждого собеседника, составлять монолог на 4-5 реплик, воспринимать и понимать на слух до минуты адаптированного или аутентичного текста и писать тексты объёмом до 80 слов в рамках тематического блока «Мир моего «Я». Мир моих увлечений. Мир вокруг меня. Родная страна и страна изучаемого языка».</a:t>
            </a:r>
          </a:p>
          <a:p>
            <a:r>
              <a:rPr lang="ru-RU" dirty="0" smtClean="0"/>
              <a:t>Уровня должно </a:t>
            </a:r>
            <a:r>
              <a:rPr lang="ru-RU" dirty="0"/>
              <a:t>хватать для «элементарного бытового общения» и знакомства представителей других стран с «культурой своего народа».</a:t>
            </a:r>
          </a:p>
          <a:p>
            <a:pPr marL="354965" indent="-342900">
              <a:lnSpc>
                <a:spcPct val="100000"/>
              </a:lnSpc>
              <a:spcBef>
                <a:spcPts val="95"/>
              </a:spcBef>
              <a:buFont typeface="+mj-lt"/>
              <a:buAutoNum type="arabicPeriod"/>
              <a:tabLst>
                <a:tab pos="250825" algn="l"/>
              </a:tabLst>
            </a:pPr>
            <a:endParaRPr lang="ru-RU" spc="-25" dirty="0">
              <a:solidFill>
                <a:srgbClr val="2D5395"/>
              </a:solidFill>
              <a:latin typeface="Microsoft Sans Serif"/>
              <a:cs typeface="Microsoft Sans Serif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A751039-2B45-4FE1-B37F-0184230513B2}"/>
              </a:ext>
            </a:extLst>
          </p:cNvPr>
          <p:cNvSpPr txBox="1"/>
          <p:nvPr/>
        </p:nvSpPr>
        <p:spPr>
          <a:xfrm>
            <a:off x="0" y="615172"/>
            <a:ext cx="3191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-5" dirty="0"/>
              <a:t> </a:t>
            </a:r>
            <a:r>
              <a:rPr lang="ru-RU" sz="2400" spc="-5" dirty="0" smtClean="0"/>
              <a:t>(иностранные языки</a:t>
            </a:r>
            <a:r>
              <a:rPr lang="ru-RU" sz="2400" spc="-20" dirty="0" smtClean="0"/>
              <a:t>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22231" y="1801838"/>
            <a:ext cx="6096000" cy="35804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950"/>
              </a:lnSpc>
              <a:spcAft>
                <a:spcPts val="1200"/>
              </a:spcAft>
            </a:pPr>
            <a:r>
              <a:rPr lang="ru-RU" spc="15" dirty="0">
                <a:solidFill>
                  <a:srgbClr val="3A42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u="sng" spc="15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действующих ФГОС </a:t>
            </a:r>
            <a:r>
              <a:rPr lang="ru-RU" spc="15" dirty="0">
                <a:solidFill>
                  <a:srgbClr val="3A42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результатом базового обучения иностранному языку должно стать достижение порогового уровня владения, позволяющего выпускникам общаться в устной и письменной формах как с носителями изучаемого иностранного языка, так и с представителями других стран, использующими данный язык как средство общения.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1200"/>
              </a:spcAft>
            </a:pPr>
            <a:r>
              <a:rPr lang="ru-RU" spc="15" dirty="0">
                <a:solidFill>
                  <a:srgbClr val="3A42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 </a:t>
            </a:r>
            <a:r>
              <a:rPr lang="ru-RU" u="sng" spc="15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новому ФГОС </a:t>
            </a:r>
            <a:r>
              <a:rPr lang="ru-RU" spc="15" dirty="0">
                <a:solidFill>
                  <a:srgbClr val="3A42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школьники должны вести диалог объёмом до 8 реплик со стороны каждого собеседника, уметь составить монолог на 10-12 фраз, воспринимать и понимать на слух не более двух минут аутентичного текста, писать сообщение на 100-120 слов.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220BF94-BEB7-48AD-8FA3-D3556FF82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6425" y="456617"/>
            <a:ext cx="7110715" cy="6308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Повестка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4895809B-2F6F-4A42-8734-C1292267E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2105" y="1753165"/>
            <a:ext cx="7358221" cy="3917719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AutoNum type="arabicPeriod"/>
            </a:pPr>
            <a:r>
              <a:rPr lang="ru-RU" spc="-25" dirty="0" smtClean="0">
                <a:solidFill>
                  <a:schemeClr val="tx1"/>
                </a:solidFill>
              </a:rPr>
              <a:t>Выборы комиссии по подработке решений Педагогического совета</a:t>
            </a:r>
          </a:p>
          <a:p>
            <a:pPr marL="457200" indent="-457200" algn="l">
              <a:buAutoNum type="arabicPeriod"/>
            </a:pPr>
            <a:r>
              <a:rPr lang="ru-RU" spc="-25" dirty="0" smtClean="0">
                <a:solidFill>
                  <a:schemeClr val="tx1"/>
                </a:solidFill>
              </a:rPr>
              <a:t>Обновленные ФГОС НОО и ФГОС ООО как задача совершенствования образовательного процесса в МБОУ Гимназия № 6 (</a:t>
            </a:r>
            <a:r>
              <a:rPr lang="ru-RU" sz="1800" i="1" spc="-25" dirty="0" smtClean="0">
                <a:solidFill>
                  <a:schemeClr val="tx1"/>
                </a:solidFill>
              </a:rPr>
              <a:t>Четверухина Г.А., директор)</a:t>
            </a:r>
          </a:p>
          <a:p>
            <a:pPr marL="457200" indent="-457200" algn="l">
              <a:buAutoNum type="arabicPeriod"/>
            </a:pPr>
            <a:r>
              <a:rPr lang="ru-RU" spc="-25" dirty="0" smtClean="0">
                <a:solidFill>
                  <a:schemeClr val="tx1"/>
                </a:solidFill>
              </a:rPr>
              <a:t>Изменение содержания школьного образования в соответствии с требованиями обновленных ФГОС основного общего образования» (</a:t>
            </a:r>
            <a:r>
              <a:rPr lang="ru-RU" sz="1800" i="1" spc="-25" dirty="0" err="1" smtClean="0">
                <a:solidFill>
                  <a:schemeClr val="tx1"/>
                </a:solidFill>
              </a:rPr>
              <a:t>Майсурадзе</a:t>
            </a:r>
            <a:r>
              <a:rPr lang="ru-RU" sz="1800" i="1" spc="-25" dirty="0" smtClean="0">
                <a:solidFill>
                  <a:schemeClr val="tx1"/>
                </a:solidFill>
              </a:rPr>
              <a:t> В.В., зам. директора по УВР</a:t>
            </a:r>
            <a:r>
              <a:rPr lang="ru-RU" spc="-25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AutoNum type="arabicPeriod"/>
            </a:pPr>
            <a:r>
              <a:rPr lang="ru-RU" spc="-25" dirty="0" smtClean="0">
                <a:solidFill>
                  <a:schemeClr val="tx1"/>
                </a:solidFill>
              </a:rPr>
              <a:t>Особенности учебного плана на уровне начального общего образования (</a:t>
            </a:r>
            <a:r>
              <a:rPr lang="ru-RU" sz="1900" i="1" spc="-25" dirty="0" smtClean="0">
                <a:solidFill>
                  <a:schemeClr val="tx1"/>
                </a:solidFill>
              </a:rPr>
              <a:t>Золотарева И.Б., заместитель директора по УВР</a:t>
            </a:r>
            <a:r>
              <a:rPr lang="ru-RU" spc="-25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AutoNum type="arabicPeriod"/>
            </a:pPr>
            <a:r>
              <a:rPr lang="ru-RU" spc="-25" dirty="0" smtClean="0">
                <a:solidFill>
                  <a:schemeClr val="tx1"/>
                </a:solidFill>
              </a:rPr>
              <a:t>Перспективные мероприятия дорожной карты по обеспечению перехода на обновленные ФГОС НОО и ООО на 2022-2027 годы (</a:t>
            </a:r>
            <a:r>
              <a:rPr lang="ru-RU" sz="1900" i="1" spc="-25" dirty="0" smtClean="0">
                <a:solidFill>
                  <a:schemeClr val="tx1"/>
                </a:solidFill>
              </a:rPr>
              <a:t>Андреева Е.Ю., заместитель директора по УВР</a:t>
            </a:r>
            <a:r>
              <a:rPr lang="ru-RU" spc="-25" dirty="0" smtClean="0">
                <a:solidFill>
                  <a:schemeClr val="tx1"/>
                </a:solidFill>
              </a:rPr>
              <a:t>)</a:t>
            </a:r>
            <a:endParaRPr lang="ru-RU" spc="-25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0820499-B68A-4838-BD6A-FE2469A6B89B}"/>
              </a:ext>
            </a:extLst>
          </p:cNvPr>
          <p:cNvCxnSpPr/>
          <p:nvPr/>
        </p:nvCxnSpPr>
        <p:spPr>
          <a:xfrm>
            <a:off x="5968678" y="1481559"/>
            <a:ext cx="5015696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дзаголовок 4">
            <a:extLst>
              <a:ext uri="{FF2B5EF4-FFF2-40B4-BE49-F238E27FC236}">
                <a16:creationId xmlns="" xmlns:a16="http://schemas.microsoft.com/office/drawing/2014/main" id="{ED6F3871-AD7E-4E71-AA14-A768345F383D}"/>
              </a:ext>
            </a:extLst>
          </p:cNvPr>
          <p:cNvSpPr txBox="1">
            <a:spLocks/>
          </p:cNvSpPr>
          <p:nvPr/>
        </p:nvSpPr>
        <p:spPr>
          <a:xfrm>
            <a:off x="5287952" y="5154636"/>
            <a:ext cx="6889041" cy="132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600"/>
              </a:spcBef>
            </a:pPr>
            <a:endParaRPr lang="ru-RU" sz="2000" dirty="0"/>
          </a:p>
        </p:txBody>
      </p:sp>
      <p:pic>
        <p:nvPicPr>
          <p:cNvPr id="1026" name="Picture 2" descr="C:\Users\Директор\Desktop\фг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3165"/>
            <a:ext cx="4636169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-2021.org/wp-content/uploads/2021/03/98541846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0" r="29650"/>
          <a:stretch>
            <a:fillRect/>
          </a:stretch>
        </p:blipFill>
        <p:spPr bwMode="auto">
          <a:xfrm>
            <a:off x="216569" y="410427"/>
            <a:ext cx="4347411" cy="540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ЧТО ДЕЛАТЬ УЧИТЕЛЮ???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dn.setafi.com/wp/uploads/2019/03/f0462cffab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7" y="1576136"/>
            <a:ext cx="10864516" cy="494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1F37BD9-EDFE-4798-8994-C2755A287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95262"/>
            <a:ext cx="116681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423" y="84199"/>
            <a:ext cx="11511834" cy="118301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585"/>
              </a:spcBef>
            </a:pPr>
            <a:r>
              <a:rPr lang="ru-RU" sz="3600" b="1" spc="-45" dirty="0" smtClean="0">
                <a:solidFill>
                  <a:srgbClr val="0070C0"/>
                </a:solidFill>
              </a:rPr>
              <a:t>Профессиональная деятельность педагога –организация урока в системно-</a:t>
            </a:r>
            <a:r>
              <a:rPr lang="ru-RU" sz="3600" b="1" spc="-45" dirty="0" err="1" smtClean="0">
                <a:solidFill>
                  <a:srgbClr val="0070C0"/>
                </a:solidFill>
              </a:rPr>
              <a:t>деятельностном</a:t>
            </a:r>
            <a:r>
              <a:rPr lang="ru-RU" sz="3600" b="1" spc="-45" dirty="0" smtClean="0">
                <a:solidFill>
                  <a:srgbClr val="0070C0"/>
                </a:solidFill>
              </a:rPr>
              <a:t> подходе</a:t>
            </a:r>
            <a:endParaRPr sz="3600" b="1" spc="-45" dirty="0">
              <a:solidFill>
                <a:srgbClr val="0070C0"/>
              </a:solidFill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11577828" y="6488974"/>
            <a:ext cx="302259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006363" y="1645680"/>
            <a:ext cx="1656714" cy="646430"/>
          </a:xfrm>
          <a:prstGeom prst="rect">
            <a:avLst/>
          </a:prstGeom>
          <a:ln w="9144">
            <a:solidFill>
              <a:srgbClr val="006E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35280">
              <a:lnSpc>
                <a:spcPts val="4235"/>
              </a:lnSpc>
            </a:pPr>
            <a:r>
              <a:rPr sz="3600" b="1" spc="-45" dirty="0">
                <a:solidFill>
                  <a:srgbClr val="006EC0"/>
                </a:solidFill>
                <a:latin typeface="Calibri"/>
                <a:cs typeface="Calibri"/>
              </a:rPr>
              <a:t>Цель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5082" y="4335452"/>
            <a:ext cx="2522220" cy="1199515"/>
          </a:xfrm>
          <a:prstGeom prst="rect">
            <a:avLst/>
          </a:prstGeom>
          <a:ln w="9144">
            <a:solidFill>
              <a:srgbClr val="006EC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438784" marR="387985" indent="-50800">
              <a:lnSpc>
                <a:spcPts val="4320"/>
              </a:lnSpc>
              <a:spcBef>
                <a:spcPts val="60"/>
              </a:spcBef>
            </a:pPr>
            <a:r>
              <a:rPr sz="3600" b="1" spc="-125" dirty="0">
                <a:solidFill>
                  <a:srgbClr val="006EC0"/>
                </a:solidFill>
                <a:latin typeface="Calibri"/>
                <a:cs typeface="Calibri"/>
              </a:rPr>
              <a:t>У</a:t>
            </a:r>
            <a:r>
              <a:rPr sz="3600" b="1" spc="-5" dirty="0">
                <a:solidFill>
                  <a:srgbClr val="006EC0"/>
                </a:solidFill>
                <a:latin typeface="Calibri"/>
                <a:cs typeface="Calibri"/>
              </a:rPr>
              <a:t>чеб</a:t>
            </a:r>
            <a:r>
              <a:rPr sz="3600" b="1" spc="5" dirty="0">
                <a:solidFill>
                  <a:srgbClr val="006EC0"/>
                </a:solidFill>
                <a:latin typeface="Calibri"/>
                <a:cs typeface="Calibri"/>
              </a:rPr>
              <a:t>ны</a:t>
            </a:r>
            <a:r>
              <a:rPr sz="3600" b="1" dirty="0">
                <a:solidFill>
                  <a:srgbClr val="006EC0"/>
                </a:solidFill>
                <a:latin typeface="Calibri"/>
                <a:cs typeface="Calibri"/>
              </a:rPr>
              <a:t>е  задания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9478" y="2724403"/>
            <a:ext cx="3142615" cy="1201420"/>
          </a:xfrm>
          <a:prstGeom prst="rect">
            <a:avLst/>
          </a:prstGeom>
          <a:ln w="9144">
            <a:solidFill>
              <a:srgbClr val="006EC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233045" marR="240029" indent="152400">
              <a:lnSpc>
                <a:spcPts val="4320"/>
              </a:lnSpc>
              <a:spcBef>
                <a:spcPts val="70"/>
              </a:spcBef>
            </a:pPr>
            <a:r>
              <a:rPr sz="3600" b="1" spc="-10" dirty="0">
                <a:solidFill>
                  <a:srgbClr val="006EC0"/>
                </a:solidFill>
                <a:latin typeface="Calibri"/>
                <a:cs typeface="Calibri"/>
              </a:rPr>
              <a:t>Обучающая </a:t>
            </a:r>
            <a:r>
              <a:rPr sz="3600" b="1" spc="-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3600" b="1" spc="-45" dirty="0">
                <a:solidFill>
                  <a:srgbClr val="006EC0"/>
                </a:solidFill>
                <a:latin typeface="Calibri"/>
                <a:cs typeface="Calibri"/>
              </a:rPr>
              <a:t>д</a:t>
            </a:r>
            <a:r>
              <a:rPr sz="3600" b="1" spc="-5" dirty="0">
                <a:solidFill>
                  <a:srgbClr val="006EC0"/>
                </a:solidFill>
                <a:latin typeface="Calibri"/>
                <a:cs typeface="Calibri"/>
              </a:rPr>
              <a:t>ея</a:t>
            </a:r>
            <a:r>
              <a:rPr sz="3600" b="1" spc="-60" dirty="0">
                <a:solidFill>
                  <a:srgbClr val="006EC0"/>
                </a:solidFill>
                <a:latin typeface="Calibri"/>
                <a:cs typeface="Calibri"/>
              </a:rPr>
              <a:t>т</a:t>
            </a:r>
            <a:r>
              <a:rPr sz="3600" b="1" spc="-125" dirty="0">
                <a:solidFill>
                  <a:srgbClr val="006EC0"/>
                </a:solidFill>
                <a:latin typeface="Calibri"/>
                <a:cs typeface="Calibri"/>
              </a:rPr>
              <a:t>е</a:t>
            </a:r>
            <a:r>
              <a:rPr sz="3600" b="1" dirty="0">
                <a:solidFill>
                  <a:srgbClr val="006EC0"/>
                </a:solidFill>
                <a:latin typeface="Calibri"/>
                <a:cs typeface="Calibri"/>
              </a:rPr>
              <a:t>льность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30211" y="1405837"/>
            <a:ext cx="3942715" cy="462280"/>
          </a:xfrm>
          <a:prstGeom prst="rect">
            <a:avLst/>
          </a:prstGeom>
          <a:ln w="9144">
            <a:solidFill>
              <a:srgbClr val="006EC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776605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solidFill>
                  <a:srgbClr val="006EC0"/>
                </a:solidFill>
                <a:latin typeface="Calibri"/>
                <a:cs typeface="Calibri"/>
              </a:rPr>
              <a:t>Нужно</a:t>
            </a:r>
            <a:r>
              <a:rPr sz="2400" spc="-10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EC0"/>
                </a:solidFill>
                <a:latin typeface="Calibri"/>
                <a:cs typeface="Calibri"/>
              </a:rPr>
              <a:t>стремиться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30211" y="2160852"/>
            <a:ext cx="3942715" cy="523240"/>
          </a:xfrm>
          <a:prstGeom prst="rect">
            <a:avLst/>
          </a:prstGeom>
          <a:solidFill>
            <a:srgbClr val="DCD6DC"/>
          </a:solidFill>
          <a:ln w="9144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1165225" marR="731520" indent="-451484">
              <a:lnSpc>
                <a:spcPct val="100000"/>
              </a:lnSpc>
              <a:spcBef>
                <a:spcPts val="175"/>
              </a:spcBef>
            </a:pPr>
            <a:r>
              <a:rPr sz="1400" b="1" spc="-5" dirty="0">
                <a:latin typeface="Calibri"/>
                <a:cs typeface="Calibri"/>
              </a:rPr>
              <a:t>Разви</a:t>
            </a:r>
            <a:r>
              <a:rPr sz="1400" b="1" spc="-10" dirty="0">
                <a:latin typeface="Calibri"/>
                <a:cs typeface="Calibri"/>
              </a:rPr>
              <a:t>т</a:t>
            </a:r>
            <a:r>
              <a:rPr sz="1400" b="1" spc="-15" dirty="0">
                <a:latin typeface="Calibri"/>
                <a:cs typeface="Calibri"/>
              </a:rPr>
              <a:t>и</a:t>
            </a:r>
            <a:r>
              <a:rPr sz="1400" b="1" dirty="0">
                <a:latin typeface="Calibri"/>
                <a:cs typeface="Calibri"/>
              </a:rPr>
              <a:t>е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у</a:t>
            </a:r>
            <a:r>
              <a:rPr sz="1400" b="1" spc="-10" dirty="0">
                <a:latin typeface="Calibri"/>
                <a:cs typeface="Calibri"/>
              </a:rPr>
              <a:t>м</a:t>
            </a:r>
            <a:r>
              <a:rPr sz="1400" b="1" spc="-15" dirty="0">
                <a:latin typeface="Calibri"/>
                <a:cs typeface="Calibri"/>
              </a:rPr>
              <a:t>е</a:t>
            </a:r>
            <a:r>
              <a:rPr sz="1400" b="1" spc="-5" dirty="0">
                <a:latin typeface="Calibri"/>
                <a:cs typeface="Calibri"/>
              </a:rPr>
              <a:t>н</a:t>
            </a:r>
            <a:r>
              <a:rPr sz="1400" b="1" spc="-15" dirty="0">
                <a:latin typeface="Calibri"/>
                <a:cs typeface="Calibri"/>
              </a:rPr>
              <a:t>и</a:t>
            </a:r>
            <a:r>
              <a:rPr sz="1400" b="1" dirty="0">
                <a:latin typeface="Calibri"/>
                <a:cs typeface="Calibri"/>
              </a:rPr>
              <a:t>й</a:t>
            </a:r>
            <a:r>
              <a:rPr sz="1400" b="1" spc="-9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п</a:t>
            </a:r>
            <a:r>
              <a:rPr sz="1400" b="1" dirty="0">
                <a:latin typeface="Calibri"/>
                <a:cs typeface="Calibri"/>
              </a:rPr>
              <a:t>о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открытию</a:t>
            </a:r>
            <a:r>
              <a:rPr sz="1400" b="1" spc="-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  при</a:t>
            </a:r>
            <a:r>
              <a:rPr sz="1400" b="1" spc="-10" dirty="0">
                <a:latin typeface="Calibri"/>
                <a:cs typeface="Calibri"/>
              </a:rPr>
              <a:t>м</a:t>
            </a:r>
            <a:r>
              <a:rPr sz="1400" b="1" spc="-15" dirty="0">
                <a:latin typeface="Calibri"/>
                <a:cs typeface="Calibri"/>
              </a:rPr>
              <a:t>енени</a:t>
            </a:r>
            <a:r>
              <a:rPr sz="1400" b="1" dirty="0">
                <a:latin typeface="Calibri"/>
                <a:cs typeface="Calibri"/>
              </a:rPr>
              <a:t>ю</a:t>
            </a:r>
            <a:r>
              <a:rPr sz="1400" b="1" spc="-1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зна</a:t>
            </a:r>
            <a:r>
              <a:rPr sz="1400" b="1" spc="-5" dirty="0">
                <a:latin typeface="Calibri"/>
                <a:cs typeface="Calibri"/>
              </a:rPr>
              <a:t>н</a:t>
            </a:r>
            <a:r>
              <a:rPr sz="1400" b="1" spc="-15" dirty="0">
                <a:latin typeface="Calibri"/>
                <a:cs typeface="Calibri"/>
              </a:rPr>
              <a:t>и</a:t>
            </a:r>
            <a:r>
              <a:rPr sz="1400" b="1" dirty="0">
                <a:latin typeface="Calibri"/>
                <a:cs typeface="Calibri"/>
              </a:rPr>
              <a:t>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30210" y="2994261"/>
            <a:ext cx="3942715" cy="954405"/>
          </a:xfrm>
          <a:prstGeom prst="rect">
            <a:avLst/>
          </a:prstGeom>
          <a:solidFill>
            <a:srgbClr val="DCD6DC"/>
          </a:solidFill>
          <a:ln w="9144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95"/>
              </a:spcBef>
            </a:pPr>
            <a:r>
              <a:rPr sz="1400" b="1" spc="-40" dirty="0">
                <a:latin typeface="Calibri"/>
                <a:cs typeface="Calibri"/>
              </a:rPr>
              <a:t>У</a:t>
            </a:r>
            <a:r>
              <a:rPr sz="1400" b="1" spc="-15" dirty="0">
                <a:latin typeface="Calibri"/>
                <a:cs typeface="Calibri"/>
              </a:rPr>
              <a:t>чи</a:t>
            </a:r>
            <a:r>
              <a:rPr sz="1400" b="1" spc="-20" dirty="0">
                <a:latin typeface="Calibri"/>
                <a:cs typeface="Calibri"/>
              </a:rPr>
              <a:t>т</a:t>
            </a:r>
            <a:r>
              <a:rPr sz="1400" b="1" spc="-35" dirty="0">
                <a:latin typeface="Calibri"/>
                <a:cs typeface="Calibri"/>
              </a:rPr>
              <a:t>е</a:t>
            </a:r>
            <a:r>
              <a:rPr sz="1400" b="1" spc="-10" dirty="0">
                <a:latin typeface="Calibri"/>
                <a:cs typeface="Calibri"/>
              </a:rPr>
              <a:t>л</a:t>
            </a:r>
            <a:r>
              <a:rPr sz="1400" b="1" spc="-15" dirty="0">
                <a:latin typeface="Calibri"/>
                <a:cs typeface="Calibri"/>
              </a:rPr>
              <a:t>ь</a:t>
            </a:r>
            <a:r>
              <a:rPr sz="1400" b="1" spc="-10" dirty="0">
                <a:latin typeface="Calibri"/>
                <a:cs typeface="Calibri"/>
              </a:rPr>
              <a:t>-</a:t>
            </a:r>
            <a:r>
              <a:rPr sz="1400" b="1" spc="-15" dirty="0">
                <a:latin typeface="Calibri"/>
                <a:cs typeface="Calibri"/>
              </a:rPr>
              <a:t>о</a:t>
            </a:r>
            <a:r>
              <a:rPr sz="1400" b="1" spc="-10" dirty="0">
                <a:latin typeface="Calibri"/>
                <a:cs typeface="Calibri"/>
              </a:rPr>
              <a:t>р</a:t>
            </a:r>
            <a:r>
              <a:rPr sz="1400" b="1" spc="-20" dirty="0">
                <a:latin typeface="Calibri"/>
                <a:cs typeface="Calibri"/>
              </a:rPr>
              <a:t>г</a:t>
            </a:r>
            <a:r>
              <a:rPr sz="1400" b="1" spc="-10" dirty="0">
                <a:latin typeface="Calibri"/>
                <a:cs typeface="Calibri"/>
              </a:rPr>
              <a:t>а</a:t>
            </a:r>
            <a:r>
              <a:rPr sz="1400" b="1" spc="-15" dirty="0">
                <a:latin typeface="Calibri"/>
                <a:cs typeface="Calibri"/>
              </a:rPr>
              <a:t>низ</a:t>
            </a:r>
            <a:r>
              <a:rPr sz="1400" b="1" spc="-25" dirty="0">
                <a:latin typeface="Calibri"/>
                <a:cs typeface="Calibri"/>
              </a:rPr>
              <a:t>а</a:t>
            </a:r>
            <a:r>
              <a:rPr sz="1400" b="1" spc="-20" dirty="0">
                <a:latin typeface="Calibri"/>
                <a:cs typeface="Calibri"/>
              </a:rPr>
              <a:t>т</a:t>
            </a:r>
            <a:r>
              <a:rPr sz="1400" b="1" spc="-15" dirty="0">
                <a:latin typeface="Calibri"/>
                <a:cs typeface="Calibri"/>
              </a:rPr>
              <a:t>о</a:t>
            </a:r>
            <a:r>
              <a:rPr sz="1400" b="1" dirty="0">
                <a:latin typeface="Calibri"/>
                <a:cs typeface="Calibri"/>
              </a:rPr>
              <a:t>р</a:t>
            </a:r>
            <a:r>
              <a:rPr sz="1400" b="1" spc="-10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у</a:t>
            </a:r>
            <a:r>
              <a:rPr sz="1400" b="1" spc="-5" dirty="0">
                <a:latin typeface="Calibri"/>
                <a:cs typeface="Calibri"/>
              </a:rPr>
              <a:t>чебно</a:t>
            </a:r>
            <a:r>
              <a:rPr sz="1400" b="1" dirty="0">
                <a:latin typeface="Calibri"/>
                <a:cs typeface="Calibri"/>
              </a:rPr>
              <a:t>й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д</a:t>
            </a:r>
            <a:r>
              <a:rPr sz="1400" b="1" spc="-5" dirty="0">
                <a:latin typeface="Calibri"/>
                <a:cs typeface="Calibri"/>
              </a:rPr>
              <a:t>ея</a:t>
            </a:r>
            <a:r>
              <a:rPr sz="1400" b="1" spc="-10" dirty="0">
                <a:latin typeface="Calibri"/>
                <a:cs typeface="Calibri"/>
              </a:rPr>
              <a:t>т</a:t>
            </a:r>
            <a:r>
              <a:rPr sz="1400" b="1" spc="-25" dirty="0">
                <a:latin typeface="Calibri"/>
                <a:cs typeface="Calibri"/>
              </a:rPr>
              <a:t>е</a:t>
            </a:r>
            <a:r>
              <a:rPr sz="1400" b="1" spc="-10" dirty="0">
                <a:latin typeface="Calibri"/>
                <a:cs typeface="Calibri"/>
              </a:rPr>
              <a:t>л</a:t>
            </a:r>
            <a:r>
              <a:rPr sz="1400" b="1" spc="-15" dirty="0">
                <a:latin typeface="Calibri"/>
                <a:cs typeface="Calibri"/>
              </a:rPr>
              <a:t>ьно</a:t>
            </a:r>
            <a:r>
              <a:rPr sz="1400" b="1" spc="-5" dirty="0">
                <a:latin typeface="Calibri"/>
                <a:cs typeface="Calibri"/>
              </a:rPr>
              <a:t>с</a:t>
            </a:r>
            <a:r>
              <a:rPr sz="1400" b="1" spc="-10" dirty="0">
                <a:latin typeface="Calibri"/>
                <a:cs typeface="Calibri"/>
              </a:rPr>
              <a:t>т</a:t>
            </a:r>
            <a:r>
              <a:rPr sz="1400" b="1" spc="-15" dirty="0">
                <a:latin typeface="Calibri"/>
                <a:cs typeface="Calibri"/>
              </a:rPr>
              <a:t>и</a:t>
            </a:r>
            <a:r>
              <a:rPr sz="1400" b="1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Дифф</a:t>
            </a:r>
            <a:r>
              <a:rPr sz="1400" b="1" spc="-10" dirty="0">
                <a:latin typeface="Calibri"/>
                <a:cs typeface="Calibri"/>
              </a:rPr>
              <a:t>ер</a:t>
            </a:r>
            <a:r>
              <a:rPr sz="1400" b="1" spc="-15" dirty="0">
                <a:latin typeface="Calibri"/>
                <a:cs typeface="Calibri"/>
              </a:rPr>
              <a:t>ен</a:t>
            </a:r>
            <a:r>
              <a:rPr sz="1400" b="1" dirty="0">
                <a:latin typeface="Calibri"/>
                <a:cs typeface="Calibri"/>
              </a:rPr>
              <a:t>ц</a:t>
            </a:r>
            <a:r>
              <a:rPr sz="1400" b="1" spc="-15" dirty="0">
                <a:latin typeface="Calibri"/>
                <a:cs typeface="Calibri"/>
              </a:rPr>
              <a:t>и</a:t>
            </a:r>
            <a:r>
              <a:rPr sz="1400" b="1" spc="-10" dirty="0">
                <a:latin typeface="Calibri"/>
                <a:cs typeface="Calibri"/>
              </a:rPr>
              <a:t>ац</a:t>
            </a:r>
            <a:r>
              <a:rPr sz="1400" b="1" spc="-15" dirty="0">
                <a:latin typeface="Calibri"/>
                <a:cs typeface="Calibri"/>
              </a:rPr>
              <a:t>и</a:t>
            </a:r>
            <a:r>
              <a:rPr sz="1400" b="1" dirty="0">
                <a:latin typeface="Calibri"/>
                <a:cs typeface="Calibri"/>
              </a:rPr>
              <a:t>я</a:t>
            </a:r>
            <a:r>
              <a:rPr sz="1400" b="1" spc="-1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требова</a:t>
            </a:r>
            <a:r>
              <a:rPr sz="1400" b="1" spc="-5" dirty="0">
                <a:latin typeface="Calibri"/>
                <a:cs typeface="Calibri"/>
              </a:rPr>
              <a:t>ни</a:t>
            </a:r>
            <a:r>
              <a:rPr sz="1400" b="1" spc="-15" dirty="0">
                <a:latin typeface="Calibri"/>
                <a:cs typeface="Calibri"/>
              </a:rPr>
              <a:t>й</a:t>
            </a:r>
            <a:r>
              <a:rPr sz="1400" b="1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400" b="1" spc="-80" dirty="0">
                <a:latin typeface="Calibri"/>
                <a:cs typeface="Calibri"/>
              </a:rPr>
              <a:t>Г</a:t>
            </a:r>
            <a:r>
              <a:rPr sz="1400" b="1" spc="-25" dirty="0">
                <a:latin typeface="Calibri"/>
                <a:cs typeface="Calibri"/>
              </a:rPr>
              <a:t>р</a:t>
            </a:r>
            <a:r>
              <a:rPr sz="1400" b="1" spc="-20" dirty="0">
                <a:latin typeface="Calibri"/>
                <a:cs typeface="Calibri"/>
              </a:rPr>
              <a:t>у</a:t>
            </a:r>
            <a:r>
              <a:rPr sz="1400" b="1" spc="-10" dirty="0">
                <a:latin typeface="Calibri"/>
                <a:cs typeface="Calibri"/>
              </a:rPr>
              <a:t>п</a:t>
            </a:r>
            <a:r>
              <a:rPr sz="1400" b="1" spc="-20" dirty="0">
                <a:latin typeface="Calibri"/>
                <a:cs typeface="Calibri"/>
              </a:rPr>
              <a:t>п</a:t>
            </a:r>
            <a:r>
              <a:rPr sz="1400" b="1" spc="-25" dirty="0">
                <a:latin typeface="Calibri"/>
                <a:cs typeface="Calibri"/>
              </a:rPr>
              <a:t>ова</a:t>
            </a:r>
            <a:r>
              <a:rPr sz="1400" b="1" dirty="0">
                <a:latin typeface="Calibri"/>
                <a:cs typeface="Calibri"/>
              </a:rPr>
              <a:t>я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инд</a:t>
            </a:r>
            <a:r>
              <a:rPr sz="1400" b="1" spc="-15" dirty="0">
                <a:latin typeface="Calibri"/>
                <a:cs typeface="Calibri"/>
              </a:rPr>
              <a:t>ив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40" dirty="0">
                <a:latin typeface="Calibri"/>
                <a:cs typeface="Calibri"/>
              </a:rPr>
              <a:t>д</a:t>
            </a:r>
            <a:r>
              <a:rPr sz="1400" b="1" spc="-10" dirty="0">
                <a:latin typeface="Calibri"/>
                <a:cs typeface="Calibri"/>
              </a:rPr>
              <a:t>уал</a:t>
            </a:r>
            <a:r>
              <a:rPr sz="1400" b="1" spc="-15" dirty="0">
                <a:latin typeface="Calibri"/>
                <a:cs typeface="Calibri"/>
              </a:rPr>
              <a:t>ьн</a:t>
            </a:r>
            <a:r>
              <a:rPr sz="1400" b="1" spc="-10" dirty="0">
                <a:latin typeface="Calibri"/>
                <a:cs typeface="Calibri"/>
              </a:rPr>
              <a:t>а</a:t>
            </a:r>
            <a:r>
              <a:rPr sz="1400" b="1" dirty="0">
                <a:latin typeface="Calibri"/>
                <a:cs typeface="Calibri"/>
              </a:rPr>
              <a:t>я</a:t>
            </a:r>
            <a:r>
              <a:rPr sz="1400" b="1" spc="-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ра</a:t>
            </a:r>
            <a:r>
              <a:rPr sz="1400" b="1" spc="-5" dirty="0">
                <a:latin typeface="Calibri"/>
                <a:cs typeface="Calibri"/>
              </a:rPr>
              <a:t>бо</a:t>
            </a:r>
            <a:r>
              <a:rPr sz="1400" b="1" spc="-15" dirty="0">
                <a:latin typeface="Calibri"/>
                <a:cs typeface="Calibri"/>
              </a:rPr>
              <a:t>т</a:t>
            </a:r>
            <a:r>
              <a:rPr sz="1400" b="1" spc="-10" dirty="0">
                <a:latin typeface="Calibri"/>
                <a:cs typeface="Calibri"/>
              </a:rPr>
              <a:t>а</a:t>
            </a:r>
            <a:r>
              <a:rPr sz="1400" b="1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30209" y="4493450"/>
            <a:ext cx="3942715" cy="739140"/>
          </a:xfrm>
          <a:prstGeom prst="rect">
            <a:avLst/>
          </a:prstGeom>
          <a:solidFill>
            <a:srgbClr val="DCD6DC"/>
          </a:solidFill>
          <a:ln w="9144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95"/>
              </a:spcBef>
            </a:pPr>
            <a:r>
              <a:rPr sz="1400" b="1" dirty="0">
                <a:latin typeface="Calibri"/>
                <a:cs typeface="Calibri"/>
              </a:rPr>
              <a:t>Пр</a:t>
            </a:r>
            <a:r>
              <a:rPr sz="1400" b="1" spc="-75" dirty="0">
                <a:latin typeface="Calibri"/>
                <a:cs typeface="Calibri"/>
              </a:rPr>
              <a:t>о</a:t>
            </a:r>
            <a:r>
              <a:rPr sz="1400" b="1" spc="-65" dirty="0">
                <a:latin typeface="Calibri"/>
                <a:cs typeface="Calibri"/>
              </a:rPr>
              <a:t>д</a:t>
            </a:r>
            <a:r>
              <a:rPr sz="1400" b="1" spc="-20" dirty="0">
                <a:latin typeface="Calibri"/>
                <a:cs typeface="Calibri"/>
              </a:rPr>
              <a:t>у</a:t>
            </a:r>
            <a:r>
              <a:rPr sz="1400" b="1" dirty="0">
                <a:latin typeface="Calibri"/>
                <a:cs typeface="Calibri"/>
              </a:rPr>
              <a:t>ктивные</a:t>
            </a:r>
            <a:r>
              <a:rPr sz="1400" b="1" spc="-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задан</a:t>
            </a:r>
            <a:r>
              <a:rPr sz="1400" b="1" spc="-15" dirty="0">
                <a:latin typeface="Calibri"/>
                <a:cs typeface="Calibri"/>
              </a:rPr>
              <a:t>и</a:t>
            </a:r>
            <a:r>
              <a:rPr sz="1400" b="1" dirty="0">
                <a:latin typeface="Calibri"/>
                <a:cs typeface="Calibri"/>
              </a:rPr>
              <a:t>я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на</a:t>
            </a:r>
            <a:endParaRPr sz="1400" dirty="0">
              <a:latin typeface="Calibri"/>
              <a:cs typeface="Calibri"/>
            </a:endParaRPr>
          </a:p>
          <a:p>
            <a:pPr marL="336550" marR="320040" algn="ctr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применение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знаний,</a:t>
            </a:r>
            <a:r>
              <a:rPr sz="1400" b="1" spc="-1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интеграцию,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перенос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зна</a:t>
            </a:r>
            <a:r>
              <a:rPr sz="1400" b="1" spc="-5" dirty="0">
                <a:latin typeface="Calibri"/>
                <a:cs typeface="Calibri"/>
              </a:rPr>
              <a:t>н</a:t>
            </a:r>
            <a:r>
              <a:rPr sz="1400" b="1" spc="-15" dirty="0">
                <a:latin typeface="Calibri"/>
                <a:cs typeface="Calibri"/>
              </a:rPr>
              <a:t>ий</a:t>
            </a:r>
            <a:r>
              <a:rPr sz="1400" b="1" dirty="0">
                <a:latin typeface="Calibri"/>
                <a:cs typeface="Calibri"/>
              </a:rPr>
              <a:t>,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форми</a:t>
            </a:r>
            <a:r>
              <a:rPr sz="1400" b="1" spc="-15" dirty="0">
                <a:latin typeface="Calibri"/>
                <a:cs typeface="Calibri"/>
              </a:rPr>
              <a:t>ров</a:t>
            </a:r>
            <a:r>
              <a:rPr sz="1400" b="1" spc="-25" dirty="0">
                <a:latin typeface="Calibri"/>
                <a:cs typeface="Calibri"/>
              </a:rPr>
              <a:t>а</a:t>
            </a:r>
            <a:r>
              <a:rPr sz="1400" b="1" spc="-5" dirty="0">
                <a:latin typeface="Calibri"/>
                <a:cs typeface="Calibri"/>
              </a:rPr>
              <a:t>н</a:t>
            </a:r>
            <a:r>
              <a:rPr sz="1400" b="1" spc="-15" dirty="0">
                <a:latin typeface="Calibri"/>
                <a:cs typeface="Calibri"/>
              </a:rPr>
              <a:t>и</a:t>
            </a:r>
            <a:r>
              <a:rPr sz="1400" b="1" dirty="0">
                <a:latin typeface="Calibri"/>
                <a:cs typeface="Calibri"/>
              </a:rPr>
              <a:t>е</a:t>
            </a:r>
            <a:r>
              <a:rPr sz="1400" b="1" spc="-110" dirty="0">
                <a:latin typeface="Calibri"/>
                <a:cs typeface="Calibri"/>
              </a:rPr>
              <a:t> </a:t>
            </a:r>
            <a:r>
              <a:rPr sz="1400" b="1" spc="-40" dirty="0">
                <a:latin typeface="Calibri"/>
                <a:cs typeface="Calibri"/>
              </a:rPr>
              <a:t>У</a:t>
            </a:r>
            <a:r>
              <a:rPr sz="1400" b="1" spc="-150" dirty="0">
                <a:latin typeface="Calibri"/>
                <a:cs typeface="Calibri"/>
              </a:rPr>
              <a:t>У</a:t>
            </a:r>
            <a:r>
              <a:rPr sz="1400" b="1" spc="-35" dirty="0">
                <a:latin typeface="Calibri"/>
                <a:cs typeface="Calibri"/>
              </a:rPr>
              <a:t>Д</a:t>
            </a:r>
            <a:r>
              <a:rPr sz="1400" b="1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30210" y="5620625"/>
            <a:ext cx="3942714" cy="604006"/>
          </a:xfrm>
          <a:prstGeom prst="rect">
            <a:avLst/>
          </a:prstGeom>
          <a:solidFill>
            <a:srgbClr val="E5C9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err="1">
                <a:solidFill>
                  <a:schemeClr val="tx1"/>
                </a:solidFill>
              </a:rPr>
              <a:t>Деятельностная</a:t>
            </a:r>
            <a:r>
              <a:rPr lang="ru-RU" sz="1400" b="1" dirty="0">
                <a:solidFill>
                  <a:schemeClr val="tx1"/>
                </a:solidFill>
              </a:rPr>
              <a:t> форма: технологии, ориентированные на практику</a:t>
            </a:r>
          </a:p>
        </p:txBody>
      </p:sp>
    </p:spTree>
    <p:extLst>
      <p:ext uri="{BB962C8B-B14F-4D97-AF65-F5344CB8AC3E}">
        <p14:creationId xmlns:p14="http://schemas.microsoft.com/office/powerpoint/2010/main" val="79090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97184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>
            <a:off x="1403349" y="711879"/>
            <a:ext cx="6318251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336910DA-FDD7-44C6-A15E-187AC46EF435}"/>
              </a:ext>
            </a:extLst>
          </p:cNvPr>
          <p:cNvSpPr txBox="1">
            <a:spLocks/>
          </p:cNvSpPr>
          <p:nvPr/>
        </p:nvSpPr>
        <p:spPr>
          <a:xfrm>
            <a:off x="1595939" y="77848"/>
            <a:ext cx="10329834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10" dirty="0"/>
              <a:t>Детализация</a:t>
            </a:r>
            <a:r>
              <a:rPr lang="ru-RU" sz="3200" spc="-130" dirty="0"/>
              <a:t> </a:t>
            </a:r>
            <a:r>
              <a:rPr lang="ru-RU" sz="3200" spc="-20" dirty="0"/>
              <a:t>требований </a:t>
            </a:r>
            <a:r>
              <a:rPr lang="ru-RU" sz="3200" dirty="0"/>
              <a:t>к</a:t>
            </a:r>
            <a:r>
              <a:rPr lang="ru-RU" sz="3200" spc="-60" dirty="0"/>
              <a:t> </a:t>
            </a:r>
            <a:r>
              <a:rPr lang="ru-RU" sz="3200" spc="-10" dirty="0"/>
              <a:t>рабочим программам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7FC4010-F647-4B74-829E-0FE7F53CADC7}"/>
              </a:ext>
            </a:extLst>
          </p:cNvPr>
          <p:cNvSpPr/>
          <p:nvPr/>
        </p:nvSpPr>
        <p:spPr>
          <a:xfrm>
            <a:off x="4913745" y="5971021"/>
            <a:ext cx="7278255" cy="8177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790B95-C714-4FCE-A06E-98FA5CC7D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7" y="886979"/>
            <a:ext cx="11794836" cy="552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2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97184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>
            <a:off x="1403349" y="711879"/>
            <a:ext cx="6318251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336910DA-FDD7-44C6-A15E-187AC46EF435}"/>
              </a:ext>
            </a:extLst>
          </p:cNvPr>
          <p:cNvSpPr txBox="1">
            <a:spLocks/>
          </p:cNvSpPr>
          <p:nvPr/>
        </p:nvSpPr>
        <p:spPr>
          <a:xfrm>
            <a:off x="1595939" y="77848"/>
            <a:ext cx="10329834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10" dirty="0"/>
              <a:t>Детализация</a:t>
            </a:r>
            <a:r>
              <a:rPr lang="ru-RU" sz="3200" spc="-130" dirty="0"/>
              <a:t> </a:t>
            </a:r>
            <a:r>
              <a:rPr lang="ru-RU" sz="3200" spc="-20" dirty="0"/>
              <a:t>требований </a:t>
            </a:r>
            <a:r>
              <a:rPr lang="ru-RU" sz="3200" dirty="0"/>
              <a:t>к</a:t>
            </a:r>
            <a:r>
              <a:rPr lang="ru-RU" sz="3200" spc="-60" dirty="0"/>
              <a:t> </a:t>
            </a:r>
            <a:r>
              <a:rPr lang="ru-RU" sz="3200" spc="-10" dirty="0"/>
              <a:t>рабочим программам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7FC4010-F647-4B74-829E-0FE7F53CADC7}"/>
              </a:ext>
            </a:extLst>
          </p:cNvPr>
          <p:cNvSpPr/>
          <p:nvPr/>
        </p:nvSpPr>
        <p:spPr>
          <a:xfrm>
            <a:off x="4913745" y="6283461"/>
            <a:ext cx="7278255" cy="50526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790B95-C714-4FCE-A06E-98FA5CC7D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808"/>
          <a:stretch/>
        </p:blipFill>
        <p:spPr>
          <a:xfrm>
            <a:off x="138545" y="886980"/>
            <a:ext cx="11787228" cy="7293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40E0F6F-D0D3-4EB0-B80D-49BB20B3F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" y="1791464"/>
            <a:ext cx="11787228" cy="24410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CE932E5-3E8D-4556-A424-DD3A3C0A38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057" t="11388"/>
          <a:stretch/>
        </p:blipFill>
        <p:spPr>
          <a:xfrm>
            <a:off x="7924800" y="3990109"/>
            <a:ext cx="4000973" cy="20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97184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>
            <a:off x="1403349" y="758061"/>
            <a:ext cx="5666450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336910DA-FDD7-44C6-A15E-187AC46EF435}"/>
              </a:ext>
            </a:extLst>
          </p:cNvPr>
          <p:cNvSpPr txBox="1">
            <a:spLocks/>
          </p:cNvSpPr>
          <p:nvPr/>
        </p:nvSpPr>
        <p:spPr>
          <a:xfrm>
            <a:off x="1595939" y="109905"/>
            <a:ext cx="10329834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10" dirty="0"/>
              <a:t>Детализация</a:t>
            </a:r>
            <a:r>
              <a:rPr lang="ru-RU" sz="3200" spc="-130" dirty="0"/>
              <a:t> </a:t>
            </a:r>
            <a:r>
              <a:rPr lang="ru-RU" sz="3200" spc="-20" dirty="0"/>
              <a:t>требований </a:t>
            </a:r>
            <a:r>
              <a:rPr lang="ru-RU" sz="3200" dirty="0"/>
              <a:t>к</a:t>
            </a:r>
            <a:r>
              <a:rPr lang="ru-RU" sz="3200" spc="-60" dirty="0"/>
              <a:t> </a:t>
            </a:r>
            <a:r>
              <a:rPr lang="ru-RU" sz="3200" spc="-10" dirty="0"/>
              <a:t>рабочим программам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7FC4010-F647-4B74-829E-0FE7F53CADC7}"/>
              </a:ext>
            </a:extLst>
          </p:cNvPr>
          <p:cNvSpPr/>
          <p:nvPr/>
        </p:nvSpPr>
        <p:spPr>
          <a:xfrm>
            <a:off x="4913745" y="5837382"/>
            <a:ext cx="7278255" cy="9513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FEB3D2C-33F2-44E6-8FB7-F47DCE769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230"/>
          <a:stretch/>
        </p:blipFill>
        <p:spPr>
          <a:xfrm>
            <a:off x="207247" y="1847304"/>
            <a:ext cx="11610109" cy="6892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CC79C81-5CB9-47A5-9F11-169E078F5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36" y="2735323"/>
            <a:ext cx="11604920" cy="37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5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</a:t>
            </a:r>
            <a:r>
              <a:rPr lang="ru-RU" b="1" dirty="0" smtClean="0">
                <a:solidFill>
                  <a:srgbClr val="0070C0"/>
                </a:solidFill>
              </a:rPr>
              <a:t>оспитательная </a:t>
            </a:r>
            <a:r>
              <a:rPr lang="ru-RU" b="1" dirty="0">
                <a:solidFill>
                  <a:srgbClr val="0070C0"/>
                </a:solidFill>
              </a:rPr>
              <a:t>деятельность и личностные </a:t>
            </a:r>
            <a:r>
              <a:rPr lang="ru-RU" b="1" dirty="0" smtClean="0">
                <a:solidFill>
                  <a:srgbClr val="0070C0"/>
                </a:solidFill>
              </a:rPr>
              <a:t>результаты-магистральная линия ФГОС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Каждый предмет обладает воспитательным потенциалом: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 smtClean="0"/>
              <a:t>Знание          Понимание (Позиция)          Ответственность (Ценностные установки и мотивы)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365695" y="2852002"/>
            <a:ext cx="570452" cy="377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423170" y="2927502"/>
            <a:ext cx="570452" cy="377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3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Окружающий мир- не только о природе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формирование у детей уважительного отношения </a:t>
            </a:r>
            <a:r>
              <a:rPr lang="ru-RU" dirty="0" smtClean="0"/>
              <a:t>к «родному </a:t>
            </a:r>
            <a:r>
              <a:rPr lang="ru-RU" dirty="0"/>
              <a:t>краю, России, её истории, культуре, </a:t>
            </a:r>
            <a:r>
              <a:rPr lang="ru-RU" dirty="0" smtClean="0"/>
              <a:t>природе», в </a:t>
            </a:r>
            <a:r>
              <a:rPr lang="ru-RU" dirty="0" err="1" smtClean="0"/>
              <a:t>Станадарте</a:t>
            </a:r>
            <a:r>
              <a:rPr lang="ru-RU" dirty="0" smtClean="0"/>
              <a:t> 2021 </a:t>
            </a:r>
            <a:r>
              <a:rPr lang="ru-RU" u="sng" dirty="0" smtClean="0">
                <a:solidFill>
                  <a:srgbClr val="C00000"/>
                </a:solidFill>
              </a:rPr>
              <a:t>появилась </a:t>
            </a:r>
            <a:r>
              <a:rPr lang="ru-RU" u="sng" dirty="0">
                <a:solidFill>
                  <a:srgbClr val="C00000"/>
                </a:solidFill>
              </a:rPr>
              <a:t>цель развить у детей «чувство гордости за национальные свершения, открытия, победы». </a:t>
            </a:r>
          </a:p>
        </p:txBody>
      </p:sp>
    </p:spTree>
    <p:extLst>
      <p:ext uri="{BB962C8B-B14F-4D97-AF65-F5344CB8AC3E}">
        <p14:creationId xmlns:p14="http://schemas.microsoft.com/office/powerpoint/2010/main" val="3234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ОБЖ и особая роль РФ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3368"/>
            <a:ext cx="10515600" cy="4893595"/>
          </a:xfrm>
        </p:spPr>
        <p:txBody>
          <a:bodyPr/>
          <a:lstStyle/>
          <a:p>
            <a:r>
              <a:rPr lang="ru-RU" dirty="0"/>
              <a:t>формирование у детей понимания и признания особой роли России в обеспечении государственной и международной безопасности, и</a:t>
            </a:r>
            <a:r>
              <a:rPr lang="ru-RU" u="sng" dirty="0">
                <a:solidFill>
                  <a:srgbClr val="C00000"/>
                </a:solidFill>
              </a:rPr>
              <a:t> «чувства гордости за свою Родину, ответственного отношения к выполнению конституционного долга – защите Отечества</a:t>
            </a:r>
          </a:p>
        </p:txBody>
      </p:sp>
    </p:spTree>
    <p:extLst>
      <p:ext uri="{BB962C8B-B14F-4D97-AF65-F5344CB8AC3E}">
        <p14:creationId xmlns:p14="http://schemas.microsoft.com/office/powerpoint/2010/main" val="35827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 сопровождение ФГОС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edsoo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сайт, сопровождающий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marL="0" lv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апробацию Рабочих программ ФГОС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https://edu.gov.ru/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</p:txBody>
      </p:sp>
    </p:spTree>
    <p:extLst>
      <p:ext uri="{BB962C8B-B14F-4D97-AF65-F5344CB8AC3E}">
        <p14:creationId xmlns:p14="http://schemas.microsoft.com/office/powerpoint/2010/main" val="128418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9884"/>
            <a:ext cx="10515600" cy="69401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 ФГОС НОО и ООО в 2022 году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7275"/>
            <a:ext cx="11253019" cy="555779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286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Федерального государственного образовательного стандарта  основного общего образования», 31 мая 2021г.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№287 «Об утверждении Федерального государственного образовательного стандарта  основного общего образования», 31 мая 2021г.</a:t>
            </a:r>
          </a:p>
          <a:p>
            <a:pPr marL="0" indent="0" algn="just">
              <a:buNone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Поэтапное введение обновленных ФГОС НОО и ООО в МБОУ Гимназия № 6: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начиная 2022/2023 учебного года – 1,5 классы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ереход на ФГОС – до 2027 года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02593" y="6467347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70BA"/>
                </a:solidFill>
                <a:latin typeface="Microsoft Sans Serif"/>
                <a:cs typeface="Microsoft Sans Serif"/>
              </a:rPr>
              <a:t>20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8100" y="1042416"/>
            <a:ext cx="11538585" cy="5111750"/>
            <a:chOff x="-38100" y="1042416"/>
            <a:chExt cx="11538585" cy="5111750"/>
          </a:xfrm>
        </p:grpSpPr>
        <p:sp>
          <p:nvSpPr>
            <p:cNvPr id="4" name="object 4"/>
            <p:cNvSpPr/>
            <p:nvPr/>
          </p:nvSpPr>
          <p:spPr>
            <a:xfrm>
              <a:off x="0" y="1117092"/>
              <a:ext cx="1858010" cy="0"/>
            </a:xfrm>
            <a:custGeom>
              <a:avLst/>
              <a:gdLst/>
              <a:ahLst/>
              <a:cxnLst/>
              <a:rect l="l" t="t" r="r" b="b"/>
              <a:pathLst>
                <a:path w="1858010">
                  <a:moveTo>
                    <a:pt x="0" y="0"/>
                  </a:moveTo>
                  <a:lnTo>
                    <a:pt x="1857629" y="0"/>
                  </a:lnTo>
                </a:path>
              </a:pathLst>
            </a:custGeom>
            <a:ln w="76200">
              <a:solidFill>
                <a:srgbClr val="0070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9952" y="1050036"/>
              <a:ext cx="5501640" cy="0"/>
            </a:xfrm>
            <a:custGeom>
              <a:avLst/>
              <a:gdLst/>
              <a:ahLst/>
              <a:cxnLst/>
              <a:rect l="l" t="t" r="r" b="b"/>
              <a:pathLst>
                <a:path w="5501640">
                  <a:moveTo>
                    <a:pt x="0" y="0"/>
                  </a:moveTo>
                  <a:lnTo>
                    <a:pt x="5501132" y="0"/>
                  </a:lnTo>
                </a:path>
              </a:pathLst>
            </a:custGeom>
            <a:ln w="15240">
              <a:solidFill>
                <a:srgbClr val="396C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86216" y="1906524"/>
              <a:ext cx="2914015" cy="4247515"/>
            </a:xfrm>
            <a:custGeom>
              <a:avLst/>
              <a:gdLst/>
              <a:ahLst/>
              <a:cxnLst/>
              <a:rect l="l" t="t" r="r" b="b"/>
              <a:pathLst>
                <a:path w="2914015" h="4247515">
                  <a:moveTo>
                    <a:pt x="2913760" y="0"/>
                  </a:moveTo>
                  <a:lnTo>
                    <a:pt x="0" y="0"/>
                  </a:lnTo>
                  <a:lnTo>
                    <a:pt x="2913760" y="4247261"/>
                  </a:lnTo>
                  <a:lnTo>
                    <a:pt x="2913760" y="0"/>
                  </a:lnTo>
                  <a:close/>
                </a:path>
              </a:pathLst>
            </a:custGeom>
            <a:solidFill>
              <a:srgbClr val="EBDFF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5191" y="2629078"/>
              <a:ext cx="4268724" cy="224010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52144" y="2619755"/>
              <a:ext cx="4182110" cy="2159635"/>
            </a:xfrm>
            <a:custGeom>
              <a:avLst/>
              <a:gdLst/>
              <a:ahLst/>
              <a:cxnLst/>
              <a:rect l="l" t="t" r="r" b="b"/>
              <a:pathLst>
                <a:path w="4182110" h="2159635">
                  <a:moveTo>
                    <a:pt x="4181602" y="0"/>
                  </a:moveTo>
                  <a:lnTo>
                    <a:pt x="0" y="0"/>
                  </a:lnTo>
                  <a:lnTo>
                    <a:pt x="0" y="2159381"/>
                  </a:lnTo>
                  <a:lnTo>
                    <a:pt x="4181602" y="2159381"/>
                  </a:lnTo>
                  <a:lnTo>
                    <a:pt x="41816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7773" y="316978"/>
            <a:ext cx="1083857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20" dirty="0">
                <a:solidFill>
                  <a:srgbClr val="0070C0"/>
                </a:solidFill>
              </a:rPr>
              <a:t>Научно-методическое</a:t>
            </a:r>
            <a:r>
              <a:rPr sz="3200" b="1" spc="70" dirty="0">
                <a:solidFill>
                  <a:srgbClr val="0070C0"/>
                </a:solidFill>
              </a:rPr>
              <a:t> </a:t>
            </a:r>
            <a:r>
              <a:rPr sz="3200" b="1" spc="-5" dirty="0">
                <a:solidFill>
                  <a:srgbClr val="0070C0"/>
                </a:solidFill>
              </a:rPr>
              <a:t>и</a:t>
            </a:r>
            <a:r>
              <a:rPr sz="3200" b="1" spc="-45" dirty="0">
                <a:solidFill>
                  <a:srgbClr val="0070C0"/>
                </a:solidFill>
              </a:rPr>
              <a:t> </a:t>
            </a:r>
            <a:r>
              <a:rPr sz="3200" b="1" spc="-25" dirty="0">
                <a:solidFill>
                  <a:srgbClr val="0070C0"/>
                </a:solidFill>
              </a:rPr>
              <a:t>технологическое </a:t>
            </a:r>
            <a:r>
              <a:rPr sz="3200" b="1" spc="-765" dirty="0">
                <a:solidFill>
                  <a:srgbClr val="0070C0"/>
                </a:solidFill>
              </a:rPr>
              <a:t> </a:t>
            </a:r>
            <a:r>
              <a:rPr sz="3200" b="1" spc="-20" dirty="0">
                <a:solidFill>
                  <a:srgbClr val="0070C0"/>
                </a:solidFill>
              </a:rPr>
              <a:t>сопровождение</a:t>
            </a:r>
            <a:r>
              <a:rPr sz="3200" b="1" spc="60" dirty="0">
                <a:solidFill>
                  <a:srgbClr val="0070C0"/>
                </a:solidFill>
              </a:rPr>
              <a:t> </a:t>
            </a:r>
            <a:r>
              <a:rPr sz="3200" b="1" spc="-15" dirty="0">
                <a:solidFill>
                  <a:srgbClr val="0070C0"/>
                </a:solidFill>
              </a:rPr>
              <a:t>ФГОС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" y="5094732"/>
            <a:ext cx="905256" cy="8747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83" y="2602992"/>
            <a:ext cx="906780" cy="88239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52219" y="5165852"/>
            <a:ext cx="303657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latin typeface="Arial"/>
                <a:cs typeface="Arial"/>
              </a:rPr>
              <a:t>Апробация</a:t>
            </a:r>
            <a:r>
              <a:rPr sz="1500" b="1" spc="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примерных</a:t>
            </a:r>
            <a:r>
              <a:rPr sz="1500" b="1" spc="-8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рабочих </a:t>
            </a:r>
            <a:r>
              <a:rPr sz="1500" b="1" spc="-40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программ </a:t>
            </a:r>
            <a:r>
              <a:rPr sz="1500" b="1" dirty="0">
                <a:latin typeface="Arial"/>
                <a:cs typeface="Arial"/>
              </a:rPr>
              <a:t>с </a:t>
            </a:r>
            <a:r>
              <a:rPr sz="1500" b="1" spc="-20" dirty="0">
                <a:latin typeface="Arial"/>
                <a:cs typeface="Arial"/>
              </a:rPr>
              <a:t>сентября </a:t>
            </a:r>
            <a:r>
              <a:rPr sz="1500" b="1" dirty="0">
                <a:latin typeface="Arial"/>
                <a:cs typeface="Arial"/>
              </a:rPr>
              <a:t>2021 по 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апрель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2022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20" dirty="0">
                <a:latin typeface="Arial"/>
                <a:cs typeface="Arial"/>
              </a:rPr>
              <a:t>г.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1653" y="2529966"/>
            <a:ext cx="4182110" cy="2159635"/>
          </a:xfrm>
          <a:prstGeom prst="rect">
            <a:avLst/>
          </a:prstGeom>
          <a:ln w="12192">
            <a:solidFill>
              <a:srgbClr val="BDBDBD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133985">
              <a:lnSpc>
                <a:spcPts val="2155"/>
              </a:lnSpc>
            </a:pPr>
            <a:r>
              <a:rPr sz="1800" spc="-5" dirty="0">
                <a:solidFill>
                  <a:srgbClr val="4470C4"/>
                </a:solidFill>
                <a:latin typeface="Microsoft Sans Serif"/>
                <a:cs typeface="Microsoft Sans Serif"/>
              </a:rPr>
              <a:t>Единый</a:t>
            </a:r>
            <a:r>
              <a:rPr sz="1800" spc="-6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информационный</a:t>
            </a:r>
            <a:r>
              <a:rPr sz="1800" spc="2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ресурс</a:t>
            </a:r>
            <a:endParaRPr sz="1800" dirty="0">
              <a:latin typeface="Microsoft Sans Serif"/>
              <a:cs typeface="Microsoft Sans Serif"/>
            </a:endParaRPr>
          </a:p>
          <a:p>
            <a:pPr marL="133985">
              <a:lnSpc>
                <a:spcPts val="2155"/>
              </a:lnSpc>
            </a:pPr>
            <a:r>
              <a:rPr sz="1800" b="1" spc="-5" dirty="0">
                <a:solidFill>
                  <a:srgbClr val="4470C4"/>
                </a:solidFill>
                <a:latin typeface="Arial"/>
                <a:cs typeface="Arial"/>
              </a:rPr>
              <a:t>edsoo.ru</a:t>
            </a:r>
            <a:endParaRPr sz="1800" dirty="0">
              <a:latin typeface="Arial"/>
              <a:cs typeface="Arial"/>
            </a:endParaRPr>
          </a:p>
          <a:p>
            <a:pPr marL="133985">
              <a:lnSpc>
                <a:spcPct val="100000"/>
              </a:lnSpc>
              <a:spcBef>
                <a:spcPts val="10"/>
              </a:spcBef>
            </a:pPr>
            <a:r>
              <a:rPr sz="18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-размещение</a:t>
            </a:r>
            <a:r>
              <a:rPr sz="1800" spc="-35" dirty="0">
                <a:solidFill>
                  <a:srgbClr val="4470C4"/>
                </a:solidFill>
                <a:latin typeface="Microsoft Sans Serif"/>
                <a:cs typeface="Microsoft Sans Serif"/>
              </a:rPr>
              <a:t> методических</a:t>
            </a:r>
            <a:endParaRPr sz="1800" dirty="0">
              <a:latin typeface="Microsoft Sans Serif"/>
              <a:cs typeface="Microsoft Sans Serif"/>
            </a:endParaRPr>
          </a:p>
          <a:p>
            <a:pPr marL="133985">
              <a:lnSpc>
                <a:spcPct val="100000"/>
              </a:lnSpc>
            </a:pPr>
            <a:r>
              <a:rPr sz="18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материалов,</a:t>
            </a:r>
            <a:endParaRPr sz="1800" dirty="0">
              <a:latin typeface="Microsoft Sans Serif"/>
              <a:cs typeface="Microsoft Sans Serif"/>
            </a:endParaRPr>
          </a:p>
          <a:p>
            <a:pPr marL="1339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4470C4"/>
                </a:solidFill>
                <a:latin typeface="Microsoft Sans Serif"/>
                <a:cs typeface="Microsoft Sans Serif"/>
              </a:rPr>
              <a:t>-</a:t>
            </a:r>
            <a:r>
              <a:rPr sz="1800" spc="2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4470C4"/>
                </a:solidFill>
                <a:latin typeface="Microsoft Sans Serif"/>
                <a:cs typeface="Microsoft Sans Serif"/>
              </a:rPr>
              <a:t>конструктор</a:t>
            </a:r>
            <a:r>
              <a:rPr sz="1800" spc="5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рабочих</a:t>
            </a:r>
            <a:r>
              <a:rPr sz="1800" spc="-2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4470C4"/>
                </a:solidFill>
                <a:latin typeface="Microsoft Sans Serif"/>
                <a:cs typeface="Microsoft Sans Serif"/>
              </a:rPr>
              <a:t>программ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973123"/>
            <a:ext cx="12191593" cy="5884869"/>
            <a:chOff x="0" y="1045463"/>
            <a:chExt cx="11423904" cy="5812533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045463"/>
              <a:ext cx="11423904" cy="14264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4830" y="2452115"/>
              <a:ext cx="6077971" cy="440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045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3991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7263"/>
            <a:ext cx="10515600" cy="5700712"/>
          </a:xfrm>
        </p:spPr>
        <p:txBody>
          <a:bodyPr>
            <a:normAutofit/>
          </a:bodyPr>
          <a:lstStyle/>
          <a:p>
            <a:r>
              <a:rPr lang="ru-RU" dirty="0" smtClean="0"/>
              <a:t>Безусловно, новые ФГОС – это шаг вперед!</a:t>
            </a:r>
          </a:p>
          <a:p>
            <a:r>
              <a:rPr lang="ru-RU" dirty="0" smtClean="0"/>
              <a:t>Есть интересные идеи и находки, которые справедливы и созвучны новому времени. </a:t>
            </a:r>
          </a:p>
          <a:p>
            <a:r>
              <a:rPr lang="ru-RU" dirty="0" smtClean="0"/>
              <a:t>Единство образовательного пространства. Вариативность содержания и сроков образования </a:t>
            </a:r>
          </a:p>
          <a:p>
            <a:r>
              <a:rPr lang="ru-RU" dirty="0" smtClean="0"/>
              <a:t>Прозрачность и понимание содержания ФГОС всеми участниками образовательных отношений</a:t>
            </a:r>
          </a:p>
          <a:p>
            <a:r>
              <a:rPr lang="ru-RU" dirty="0" smtClean="0"/>
              <a:t>Детализация  личностных,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 предметных результатов</a:t>
            </a:r>
          </a:p>
          <a:p>
            <a:r>
              <a:rPr lang="ru-RU" dirty="0" smtClean="0"/>
              <a:t>Акцент на воспитание средством учебного предмета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830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90498"/>
            <a:ext cx="105156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3510" marR="5080" indent="-1400810">
              <a:lnSpc>
                <a:spcPct val="100000"/>
              </a:lnSpc>
              <a:spcBef>
                <a:spcPts val="100"/>
              </a:spcBef>
              <a:tabLst>
                <a:tab pos="1365885" algn="l"/>
                <a:tab pos="3263900" algn="l"/>
              </a:tabLst>
            </a:pPr>
            <a:r>
              <a:rPr sz="5400" dirty="0">
                <a:solidFill>
                  <a:srgbClr val="C00000"/>
                </a:solidFill>
              </a:rPr>
              <a:t>«Не	дай</a:t>
            </a:r>
            <a:r>
              <a:rPr sz="5400" spc="-5" dirty="0">
                <a:solidFill>
                  <a:srgbClr val="C00000"/>
                </a:solidFill>
              </a:rPr>
              <a:t> вам</a:t>
            </a:r>
            <a:r>
              <a:rPr sz="5400" spc="-25" dirty="0">
                <a:solidFill>
                  <a:srgbClr val="C00000"/>
                </a:solidFill>
              </a:rPr>
              <a:t> </a:t>
            </a:r>
            <a:r>
              <a:rPr sz="5400" spc="-5" dirty="0">
                <a:solidFill>
                  <a:srgbClr val="C00000"/>
                </a:solidFill>
              </a:rPr>
              <a:t>Бог</a:t>
            </a:r>
            <a:r>
              <a:rPr sz="5400" spc="-25" dirty="0">
                <a:solidFill>
                  <a:srgbClr val="C00000"/>
                </a:solidFill>
              </a:rPr>
              <a:t> </a:t>
            </a:r>
            <a:r>
              <a:rPr sz="5400" spc="-5" dirty="0">
                <a:solidFill>
                  <a:srgbClr val="C00000"/>
                </a:solidFill>
              </a:rPr>
              <a:t>жить</a:t>
            </a:r>
            <a:r>
              <a:rPr sz="5400" spc="-25" dirty="0">
                <a:solidFill>
                  <a:srgbClr val="C00000"/>
                </a:solidFill>
              </a:rPr>
              <a:t> </a:t>
            </a:r>
            <a:r>
              <a:rPr sz="5400" dirty="0">
                <a:solidFill>
                  <a:srgbClr val="C00000"/>
                </a:solidFill>
              </a:rPr>
              <a:t>в </a:t>
            </a:r>
            <a:r>
              <a:rPr sz="5400" spc="-1335" dirty="0">
                <a:solidFill>
                  <a:srgbClr val="C00000"/>
                </a:solidFill>
              </a:rPr>
              <a:t> </a:t>
            </a:r>
            <a:r>
              <a:rPr sz="5400" spc="-70" dirty="0">
                <a:solidFill>
                  <a:srgbClr val="C00000"/>
                </a:solidFill>
              </a:rPr>
              <a:t>эпоху	</a:t>
            </a:r>
            <a:r>
              <a:rPr sz="5400" spc="-5" dirty="0">
                <a:solidFill>
                  <a:srgbClr val="C00000"/>
                </a:solidFill>
              </a:rPr>
              <a:t>перемен,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159595" y="1804162"/>
            <a:ext cx="6513407" cy="3807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4190" indent="-9525">
              <a:lnSpc>
                <a:spcPct val="100000"/>
              </a:lnSpc>
              <a:spcBef>
                <a:spcPts val="105"/>
              </a:spcBef>
            </a:pPr>
            <a:r>
              <a:rPr sz="35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…если</a:t>
            </a:r>
            <a:r>
              <a:rPr sz="35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500" b="1" dirty="0">
                <a:solidFill>
                  <a:srgbClr val="001F5F"/>
                </a:solidFill>
                <a:latin typeface="Times New Roman"/>
                <a:cs typeface="Times New Roman"/>
              </a:rPr>
              <a:t>вы</a:t>
            </a:r>
            <a:r>
              <a:rPr sz="35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5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35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5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сможете </a:t>
            </a:r>
            <a:r>
              <a:rPr sz="3500" b="1" spc="-8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5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воспользоваться</a:t>
            </a:r>
            <a:endParaRPr sz="35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35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ПРЕИМУЩЕСТВАМИ</a:t>
            </a:r>
            <a:endParaRPr sz="35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35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этих</a:t>
            </a:r>
            <a:r>
              <a:rPr sz="35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500" b="1" dirty="0">
                <a:solidFill>
                  <a:srgbClr val="001F5F"/>
                </a:solidFill>
                <a:latin typeface="Times New Roman"/>
                <a:cs typeface="Times New Roman"/>
              </a:rPr>
              <a:t>перемен»</a:t>
            </a:r>
            <a:endParaRPr sz="3500">
              <a:latin typeface="Times New Roman"/>
              <a:cs typeface="Times New Roman"/>
            </a:endParaRPr>
          </a:p>
          <a:p>
            <a:pPr marL="553085">
              <a:lnSpc>
                <a:spcPct val="100000"/>
              </a:lnSpc>
              <a:spcBef>
                <a:spcPts val="2945"/>
              </a:spcBef>
            </a:pP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Китайская</a:t>
            </a:r>
            <a:endParaRPr sz="2800">
              <a:latin typeface="Times New Roman"/>
              <a:cs typeface="Times New Roman"/>
            </a:endParaRPr>
          </a:p>
          <a:p>
            <a:pPr marL="2153920">
              <a:lnSpc>
                <a:spcPts val="3329"/>
              </a:lnSpc>
            </a:pP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народная</a:t>
            </a:r>
            <a:endParaRPr sz="2800">
              <a:latin typeface="Times New Roman"/>
              <a:cs typeface="Times New Roman"/>
            </a:endParaRPr>
          </a:p>
          <a:p>
            <a:pPr marL="3399154">
              <a:lnSpc>
                <a:spcPts val="3329"/>
              </a:lnSpc>
            </a:pP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800" b="1" spc="-18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др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165" y="1857401"/>
            <a:ext cx="428633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4895809B-2F6F-4A42-8734-C1292267E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1285" y="3686054"/>
            <a:ext cx="6889041" cy="1323963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ru-RU" sz="2800" b="1" dirty="0"/>
              <a:t>Четверухина Гульнара </a:t>
            </a:r>
            <a:r>
              <a:rPr lang="ru-RU" sz="2800" b="1" dirty="0" err="1"/>
              <a:t>Абубакировна</a:t>
            </a:r>
            <a:r>
              <a:rPr lang="ru-RU" sz="2800" b="1" dirty="0"/>
              <a:t>,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ru-RU" sz="2000" dirty="0"/>
              <a:t>директор Муниципального бюджетного общеобразовательного учреждения «Гимназия № 6 имени С.Ф. Вензелева»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ru-RU" sz="2000" dirty="0"/>
              <a:t>г. Междуреченск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0820499-B68A-4838-BD6A-FE2469A6B89B}"/>
              </a:ext>
            </a:extLst>
          </p:cNvPr>
          <p:cNvCxnSpPr/>
          <p:nvPr/>
        </p:nvCxnSpPr>
        <p:spPr>
          <a:xfrm>
            <a:off x="5968678" y="1481559"/>
            <a:ext cx="5015696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88A1553-25D5-461E-94B3-E0654EAC5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9" r="22396" b="56907"/>
          <a:stretch/>
        </p:blipFill>
        <p:spPr bwMode="auto">
          <a:xfrm>
            <a:off x="5081285" y="6054471"/>
            <a:ext cx="5330241" cy="6356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6F45344A-4F8C-416C-A9A5-BB9B77EDC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2" r="17724" b="6084"/>
          <a:stretch/>
        </p:blipFill>
        <p:spPr bwMode="auto">
          <a:xfrm>
            <a:off x="5081285" y="5258073"/>
            <a:ext cx="5330241" cy="6356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50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человек, устройство, датч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5F1DAABF-CEB6-4493-836A-3EEDB61296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52" t="9404" r="31712"/>
          <a:stretch/>
        </p:blipFill>
        <p:spPr>
          <a:xfrm>
            <a:off x="196293" y="1100801"/>
            <a:ext cx="3797914" cy="553352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5DBF1CE9-F983-4CDF-9BDC-C6D0500B4C87}"/>
              </a:ext>
            </a:extLst>
          </p:cNvPr>
          <p:cNvCxnSpPr>
            <a:cxnSpLocks/>
          </p:cNvCxnSpPr>
          <p:nvPr/>
        </p:nvCxnSpPr>
        <p:spPr>
          <a:xfrm flipV="1">
            <a:off x="4177904" y="906125"/>
            <a:ext cx="7367551" cy="1361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8">
            <a:extLst>
              <a:ext uri="{FF2B5EF4-FFF2-40B4-BE49-F238E27FC236}">
                <a16:creationId xmlns="" xmlns:a16="http://schemas.microsoft.com/office/drawing/2014/main" id="{00ED9AD2-8125-4AC9-A93F-6B324B8C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148" y="223674"/>
            <a:ext cx="9379671" cy="682451"/>
          </a:xfrm>
        </p:spPr>
        <p:txBody>
          <a:bodyPr>
            <a:normAutofit/>
          </a:bodyPr>
          <a:lstStyle/>
          <a:p>
            <a:pPr algn="ctr"/>
            <a:r>
              <a:rPr lang="ru-RU" sz="3200" b="1" spc="-5" dirty="0"/>
              <a:t>ФГОС</a:t>
            </a:r>
            <a:r>
              <a:rPr lang="ru-RU" sz="3200" b="1" spc="-35" dirty="0"/>
              <a:t> </a:t>
            </a:r>
            <a:r>
              <a:rPr lang="ru-RU" sz="3200" b="1" dirty="0"/>
              <a:t>–</a:t>
            </a:r>
            <a:r>
              <a:rPr lang="ru-RU" sz="3200" b="1" spc="-20" dirty="0"/>
              <a:t> </a:t>
            </a:r>
            <a:r>
              <a:rPr lang="ru-RU" sz="3200" b="1" spc="-15" dirty="0"/>
              <a:t>ключевой</a:t>
            </a:r>
            <a:r>
              <a:rPr lang="ru-RU" sz="3200" b="1" spc="-100" dirty="0"/>
              <a:t> </a:t>
            </a:r>
            <a:r>
              <a:rPr lang="ru-RU" sz="3200" b="1" spc="-15" dirty="0"/>
              <a:t>регулятор</a:t>
            </a:r>
            <a:r>
              <a:rPr lang="ru-RU" sz="3200" b="1" spc="-90" dirty="0"/>
              <a:t> </a:t>
            </a:r>
            <a:r>
              <a:rPr lang="ru-RU" sz="3200" b="1" spc="-15" dirty="0"/>
              <a:t>содержания</a:t>
            </a:r>
            <a:r>
              <a:rPr lang="ru-RU" sz="3200" b="1" dirty="0"/>
              <a:t> </a:t>
            </a:r>
            <a:r>
              <a:rPr lang="ru-RU" sz="3200" b="1" spc="-20" dirty="0"/>
              <a:t>образования</a:t>
            </a:r>
            <a:endParaRPr lang="ru-RU" sz="3200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35FD5C2-1830-437C-8B71-753DBE47E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904" y="1770077"/>
            <a:ext cx="7231124" cy="39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9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066" y="290339"/>
            <a:ext cx="11015891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20" dirty="0">
                <a:solidFill>
                  <a:srgbClr val="0070C0"/>
                </a:solidFill>
              </a:rPr>
              <a:t>Преемственность</a:t>
            </a:r>
            <a:r>
              <a:rPr sz="3200" b="1" spc="75" dirty="0">
                <a:solidFill>
                  <a:srgbClr val="0070C0"/>
                </a:solidFill>
              </a:rPr>
              <a:t> </a:t>
            </a:r>
            <a:r>
              <a:rPr sz="3200" b="1" spc="-15" dirty="0">
                <a:solidFill>
                  <a:srgbClr val="0070C0"/>
                </a:solidFill>
              </a:rPr>
              <a:t>ФГОС</a:t>
            </a:r>
            <a:r>
              <a:rPr sz="3200" b="1" spc="-5" dirty="0">
                <a:solidFill>
                  <a:srgbClr val="0070C0"/>
                </a:solidFill>
              </a:rPr>
              <a:t> </a:t>
            </a:r>
            <a:r>
              <a:rPr sz="3200" b="1" dirty="0">
                <a:solidFill>
                  <a:srgbClr val="0070C0"/>
                </a:solidFill>
              </a:rPr>
              <a:t>2010</a:t>
            </a:r>
            <a:r>
              <a:rPr sz="3200" b="1" spc="-15" dirty="0">
                <a:solidFill>
                  <a:srgbClr val="0070C0"/>
                </a:solidFill>
              </a:rPr>
              <a:t> </a:t>
            </a:r>
            <a:r>
              <a:rPr sz="3200" b="1" spc="-5" dirty="0">
                <a:solidFill>
                  <a:srgbClr val="0070C0"/>
                </a:solidFill>
              </a:rPr>
              <a:t>и</a:t>
            </a:r>
            <a:r>
              <a:rPr sz="3200" b="1" dirty="0">
                <a:solidFill>
                  <a:srgbClr val="0070C0"/>
                </a:solidFill>
              </a:rPr>
              <a:t> </a:t>
            </a:r>
            <a:r>
              <a:rPr sz="3200" b="1" spc="-15" dirty="0">
                <a:solidFill>
                  <a:srgbClr val="0070C0"/>
                </a:solidFill>
              </a:rPr>
              <a:t>ФГОС</a:t>
            </a:r>
            <a:r>
              <a:rPr sz="3200" b="1" dirty="0">
                <a:solidFill>
                  <a:srgbClr val="0070C0"/>
                </a:solidFill>
              </a:rPr>
              <a:t> 2021</a:t>
            </a:r>
            <a:r>
              <a:rPr sz="3200" b="1" dirty="0" smtClean="0">
                <a:solidFill>
                  <a:srgbClr val="0070C0"/>
                </a:solidFill>
              </a:rPr>
              <a:t>: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sz="3200" b="1" dirty="0" smtClean="0">
                <a:solidFill>
                  <a:srgbClr val="0070C0"/>
                </a:solidFill>
              </a:rPr>
              <a:t> </a:t>
            </a:r>
            <a:r>
              <a:rPr sz="3200" b="1" spc="-765" dirty="0" smtClean="0">
                <a:solidFill>
                  <a:srgbClr val="0070C0"/>
                </a:solidFill>
              </a:rPr>
              <a:t> </a:t>
            </a:r>
            <a:r>
              <a:rPr sz="3200" b="1" spc="-25" dirty="0">
                <a:solidFill>
                  <a:srgbClr val="C00000"/>
                </a:solidFill>
              </a:rPr>
              <a:t>методологическая</a:t>
            </a:r>
            <a:r>
              <a:rPr sz="3200" b="1" spc="85" dirty="0">
                <a:solidFill>
                  <a:srgbClr val="C00000"/>
                </a:solidFill>
              </a:rPr>
              <a:t> </a:t>
            </a:r>
            <a:r>
              <a:rPr sz="3200" b="1" spc="-20" dirty="0">
                <a:solidFill>
                  <a:srgbClr val="C00000"/>
                </a:solidFill>
              </a:rPr>
              <a:t>основа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11577828" y="6488974"/>
            <a:ext cx="302259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68680" y="3965447"/>
            <a:ext cx="9707880" cy="2032000"/>
          </a:xfrm>
          <a:prstGeom prst="rect">
            <a:avLst/>
          </a:prstGeom>
          <a:ln w="9144">
            <a:solidFill>
              <a:srgbClr val="006EC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34"/>
              </a:spcBef>
            </a:pP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ФГОС</a:t>
            </a:r>
            <a:r>
              <a:rPr sz="1800" b="1" spc="-4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ООО</a:t>
            </a:r>
            <a:r>
              <a:rPr sz="1800" b="1" spc="-6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2021:</a:t>
            </a:r>
            <a:endParaRPr sz="1800" dirty="0">
              <a:latin typeface="Arial"/>
              <a:cs typeface="Arial"/>
            </a:endParaRPr>
          </a:p>
          <a:p>
            <a:pPr marL="90805" marR="254000">
              <a:lnSpc>
                <a:spcPct val="98900"/>
              </a:lnSpc>
              <a:spcBef>
                <a:spcPts val="120"/>
              </a:spcBef>
            </a:pPr>
            <a:r>
              <a:rPr sz="1800" spc="-5" dirty="0">
                <a:latin typeface="Microsoft Sans Serif"/>
                <a:cs typeface="Microsoft Sans Serif"/>
              </a:rPr>
              <a:t>Единство </a:t>
            </a:r>
            <a:r>
              <a:rPr sz="1800" spc="-45" dirty="0">
                <a:latin typeface="Microsoft Sans Serif"/>
                <a:cs typeface="Microsoft Sans Serif"/>
              </a:rPr>
              <a:t>обязательных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требований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к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результатам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освоения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программ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основного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общего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образования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реализуется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во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40" dirty="0">
                <a:latin typeface="Microsoft Sans Serif"/>
                <a:cs typeface="Microsoft Sans Serif"/>
              </a:rPr>
              <a:t>ФГОС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основе</a:t>
            </a:r>
            <a:r>
              <a:rPr sz="1800" spc="10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системно-деятельностного</a:t>
            </a:r>
            <a:r>
              <a:rPr sz="1800" b="1" spc="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подхода</a:t>
            </a:r>
            <a:r>
              <a:rPr sz="1800" spc="-25" dirty="0">
                <a:latin typeface="Microsoft Sans Serif"/>
                <a:cs typeface="Microsoft Sans Serif"/>
              </a:rPr>
              <a:t>,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обеспечивающего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системное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гармоничное</a:t>
            </a:r>
            <a:r>
              <a:rPr sz="1800" spc="49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развитие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личности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обучающегося, 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освоение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им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знаний,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компетенций,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необходимых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5" dirty="0">
                <a:latin typeface="Microsoft Sans Serif"/>
                <a:cs typeface="Microsoft Sans Serif"/>
              </a:rPr>
              <a:t>как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для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жизни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современном </a:t>
            </a:r>
            <a:r>
              <a:rPr sz="1800" spc="-20" dirty="0">
                <a:latin typeface="Microsoft Sans Serif"/>
                <a:cs typeface="Microsoft Sans Serif"/>
              </a:rPr>
              <a:t> обществе, </a:t>
            </a:r>
            <a:r>
              <a:rPr sz="1800" spc="-80" dirty="0">
                <a:latin typeface="Microsoft Sans Serif"/>
                <a:cs typeface="Microsoft Sans Serif"/>
              </a:rPr>
              <a:t>так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spc="10" dirty="0">
                <a:latin typeface="Microsoft Sans Serif"/>
                <a:cs typeface="Microsoft Sans Serif"/>
              </a:rPr>
              <a:t>для </a:t>
            </a:r>
            <a:r>
              <a:rPr sz="1800" spc="-40" dirty="0">
                <a:latin typeface="Microsoft Sans Serif"/>
                <a:cs typeface="Microsoft Sans Serif"/>
              </a:rPr>
              <a:t>успешного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обучения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 </a:t>
            </a:r>
            <a:r>
              <a:rPr sz="1800" spc="-25" dirty="0">
                <a:latin typeface="Microsoft Sans Serif"/>
                <a:cs typeface="Microsoft Sans Serif"/>
              </a:rPr>
              <a:t>следующем уровне </a:t>
            </a:r>
            <a:r>
              <a:rPr sz="1800" spc="-40" dirty="0">
                <a:latin typeface="Microsoft Sans Serif"/>
                <a:cs typeface="Microsoft Sans Serif"/>
              </a:rPr>
              <a:t>образования,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а </a:t>
            </a:r>
            <a:r>
              <a:rPr sz="1800" spc="-85" dirty="0">
                <a:latin typeface="Microsoft Sans Serif"/>
                <a:cs typeface="Microsoft Sans Serif"/>
              </a:rPr>
              <a:t>также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течение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жизни.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8680" y="1490472"/>
            <a:ext cx="9707880" cy="2032000"/>
          </a:xfrm>
          <a:prstGeom prst="rect">
            <a:avLst/>
          </a:prstGeom>
          <a:ln w="9144">
            <a:solidFill>
              <a:srgbClr val="006EC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 algn="just">
              <a:lnSpc>
                <a:spcPct val="100000"/>
              </a:lnSpc>
              <a:spcBef>
                <a:spcPts val="265"/>
              </a:spcBef>
            </a:pP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ФГОС</a:t>
            </a:r>
            <a:r>
              <a:rPr sz="1800" b="1" spc="-5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ООО</a:t>
            </a:r>
            <a:r>
              <a:rPr sz="1800" b="1" spc="-5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2010:</a:t>
            </a:r>
            <a:endParaRPr sz="1800" dirty="0">
              <a:latin typeface="Arial"/>
              <a:cs typeface="Arial"/>
            </a:endParaRPr>
          </a:p>
          <a:p>
            <a:pPr marL="90805" marR="6921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-20" dirty="0">
                <a:latin typeface="Microsoft Sans Serif"/>
                <a:cs typeface="Microsoft Sans Serif"/>
              </a:rPr>
              <a:t>основе </a:t>
            </a:r>
            <a:r>
              <a:rPr sz="1800" spc="-25" dirty="0">
                <a:latin typeface="Microsoft Sans Serif"/>
                <a:cs typeface="Microsoft Sans Serif"/>
              </a:rPr>
              <a:t>Стандарта </a:t>
            </a:r>
            <a:r>
              <a:rPr sz="1800" spc="-40" dirty="0">
                <a:latin typeface="Microsoft Sans Serif"/>
                <a:cs typeface="Microsoft Sans Serif"/>
              </a:rPr>
              <a:t>лежит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системно-деятельностный 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подход</a:t>
            </a:r>
            <a:r>
              <a:rPr sz="1800" spc="-30" dirty="0">
                <a:latin typeface="Microsoft Sans Serif"/>
                <a:cs typeface="Microsoft Sans Serif"/>
              </a:rPr>
              <a:t>, </a:t>
            </a:r>
            <a:r>
              <a:rPr sz="1800" spc="-50" dirty="0">
                <a:latin typeface="Microsoft Sans Serif"/>
                <a:cs typeface="Microsoft Sans Serif"/>
              </a:rPr>
              <a:t>который </a:t>
            </a:r>
            <a:r>
              <a:rPr sz="1800" spc="-40" dirty="0">
                <a:latin typeface="Microsoft Sans Serif"/>
                <a:cs typeface="Microsoft Sans Serif"/>
              </a:rPr>
              <a:t>обеспечивает: 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формирование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готовности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к</a:t>
            </a:r>
            <a:r>
              <a:rPr sz="1800" spc="-1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саморазвитию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непрерывному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образованию; 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проектирование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spc="-30" dirty="0">
                <a:latin typeface="Microsoft Sans Serif"/>
                <a:cs typeface="Microsoft Sans Serif"/>
              </a:rPr>
              <a:t>конструирование </a:t>
            </a:r>
            <a:r>
              <a:rPr sz="1800" spc="-10" dirty="0">
                <a:latin typeface="Microsoft Sans Serif"/>
                <a:cs typeface="Microsoft Sans Serif"/>
              </a:rPr>
              <a:t>социальной </a:t>
            </a:r>
            <a:r>
              <a:rPr sz="1800" spc="-20" dirty="0">
                <a:latin typeface="Microsoft Sans Serif"/>
                <a:cs typeface="Microsoft Sans Serif"/>
              </a:rPr>
              <a:t>среды </a:t>
            </a:r>
            <a:r>
              <a:rPr sz="1800" spc="-35" dirty="0">
                <a:latin typeface="Microsoft Sans Serif"/>
                <a:cs typeface="Microsoft Sans Serif"/>
              </a:rPr>
              <a:t>развития </a:t>
            </a:r>
            <a:r>
              <a:rPr sz="1800" spc="-25" dirty="0">
                <a:latin typeface="Microsoft Sans Serif"/>
                <a:cs typeface="Microsoft Sans Serif"/>
              </a:rPr>
              <a:t>обучающихся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-30" dirty="0">
                <a:latin typeface="Microsoft Sans Serif"/>
                <a:cs typeface="Microsoft Sans Serif"/>
              </a:rPr>
              <a:t>системе 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образования; активную </a:t>
            </a:r>
            <a:r>
              <a:rPr sz="1800" spc="-40" dirty="0">
                <a:latin typeface="Microsoft Sans Serif"/>
                <a:cs typeface="Microsoft Sans Serif"/>
              </a:rPr>
              <a:t>учебно-познавательную </a:t>
            </a:r>
            <a:r>
              <a:rPr sz="1800" spc="-20" dirty="0">
                <a:latin typeface="Microsoft Sans Serif"/>
                <a:cs typeface="Microsoft Sans Serif"/>
              </a:rPr>
              <a:t>деятельность обучающихся; </a:t>
            </a:r>
            <a:r>
              <a:rPr sz="1800" spc="-15" dirty="0">
                <a:latin typeface="Microsoft Sans Serif"/>
                <a:cs typeface="Microsoft Sans Serif"/>
              </a:rPr>
              <a:t>построение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образовательного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процесса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учётом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индивидуальных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возрастных,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психологических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физиологических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особенностей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обучающихся.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4237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171435"/>
              </p:ext>
            </p:extLst>
          </p:nvPr>
        </p:nvGraphicFramePr>
        <p:xfrm>
          <a:off x="234192" y="427839"/>
          <a:ext cx="11653007" cy="591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06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427499"/>
              </p:ext>
            </p:extLst>
          </p:nvPr>
        </p:nvGraphicFramePr>
        <p:xfrm>
          <a:off x="838200" y="674255"/>
          <a:ext cx="10515600" cy="550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2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в обновленный ФГОС 2021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572126"/>
            <a:ext cx="10515600" cy="4604837"/>
          </a:xfrm>
        </p:spPr>
        <p:txBody>
          <a:bodyPr>
            <a:normAutofit fontScale="77500" lnSpcReduction="20000"/>
          </a:bodyPr>
          <a:lstStyle/>
          <a:p>
            <a:pPr algn="just" fontAlgn="t"/>
            <a:r>
              <a:rPr lang="ru-RU" dirty="0">
                <a:latin typeface="+mj-lt"/>
                <a:cs typeface="Arial" panose="020B0604020202020204" pitchFamily="34" charset="0"/>
              </a:rPr>
              <a:t>Впервые вводится ФГОС </a:t>
            </a:r>
            <a:r>
              <a:rPr lang="ru-RU" dirty="0" smtClean="0">
                <a:latin typeface="+mj-lt"/>
                <a:cs typeface="Arial" panose="020B0604020202020204" pitchFamily="34" charset="0"/>
              </a:rPr>
              <a:t>НОО </a:t>
            </a:r>
            <a:r>
              <a:rPr lang="ru-RU" dirty="0">
                <a:latin typeface="+mj-lt"/>
                <a:cs typeface="Arial" panose="020B0604020202020204" pitchFamily="34" charset="0"/>
              </a:rPr>
              <a:t>и ООО (5-9 классы) одновременно.</a:t>
            </a:r>
          </a:p>
          <a:p>
            <a:pPr algn="just"/>
            <a:r>
              <a:rPr lang="ru-RU" dirty="0" smtClean="0">
                <a:latin typeface="+mj-lt"/>
                <a:cs typeface="Arial" panose="020B0604020202020204" pitchFamily="34" charset="0"/>
              </a:rPr>
              <a:t>Четко </a:t>
            </a:r>
            <a:r>
              <a:rPr lang="ru-RU" dirty="0">
                <a:latin typeface="+mj-lt"/>
                <a:cs typeface="Arial" panose="020B0604020202020204" pitchFamily="34" charset="0"/>
              </a:rPr>
              <a:t>прописаны обязательства образовательного учреждения </a:t>
            </a:r>
            <a:r>
              <a:rPr lang="ru-RU" dirty="0" smtClean="0">
                <a:latin typeface="+mj-lt"/>
                <a:cs typeface="Arial" panose="020B0604020202020204" pitchFamily="34" charset="0"/>
              </a:rPr>
              <a:t>перед </a:t>
            </a:r>
            <a:r>
              <a:rPr lang="ru-RU" dirty="0">
                <a:latin typeface="+mj-lt"/>
                <a:cs typeface="Arial" panose="020B0604020202020204" pitchFamily="34" charset="0"/>
              </a:rPr>
              <a:t>учениками и родителями.</a:t>
            </a:r>
          </a:p>
          <a:p>
            <a:pPr algn="just"/>
            <a:r>
              <a:rPr lang="ru-RU" dirty="0" smtClean="0">
                <a:latin typeface="+mj-lt"/>
                <a:cs typeface="Arial" panose="020B0604020202020204" pitchFamily="34" charset="0"/>
              </a:rPr>
              <a:t>Сделан </a:t>
            </a:r>
            <a:r>
              <a:rPr lang="ru-RU" dirty="0">
                <a:latin typeface="+mj-lt"/>
                <a:cs typeface="Arial" panose="020B0604020202020204" pitchFamily="34" charset="0"/>
              </a:rPr>
              <a:t>акцент на развитие </a:t>
            </a:r>
            <a:r>
              <a:rPr lang="ru-RU" u="sng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метапредметных</a:t>
            </a:r>
            <a:r>
              <a:rPr lang="ru-RU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и </a:t>
            </a:r>
            <a:r>
              <a:rPr lang="ru-RU" u="sng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личностных результатов</a:t>
            </a:r>
            <a:r>
              <a:rPr lang="ru-RU" dirty="0" smtClean="0">
                <a:latin typeface="+mj-lt"/>
                <a:cs typeface="Arial" panose="020B0604020202020204" pitchFamily="34" charset="0"/>
              </a:rPr>
              <a:t>.</a:t>
            </a:r>
            <a:endParaRPr lang="ru-RU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+mj-lt"/>
                <a:cs typeface="Arial" panose="020B0604020202020204" pitchFamily="34" charset="0"/>
              </a:rPr>
              <a:t>Подробно </a:t>
            </a:r>
            <a:r>
              <a:rPr lang="ru-RU" dirty="0">
                <a:latin typeface="+mj-lt"/>
                <a:cs typeface="Arial" panose="020B0604020202020204" pitchFamily="34" charset="0"/>
              </a:rPr>
              <a:t>указан перечень предметных и </a:t>
            </a:r>
            <a:r>
              <a:rPr lang="ru-RU" dirty="0" err="1">
                <a:latin typeface="+mj-lt"/>
                <a:cs typeface="Arial" panose="020B0604020202020204" pitchFamily="34" charset="0"/>
              </a:rPr>
              <a:t>межпредметных</a:t>
            </a:r>
            <a:r>
              <a:rPr lang="ru-RU" dirty="0">
                <a:latin typeface="+mj-lt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+mj-lt"/>
                <a:cs typeface="Arial" panose="020B0604020202020204" pitchFamily="34" charset="0"/>
              </a:rPr>
              <a:t>навыков</a:t>
            </a:r>
            <a:endParaRPr lang="ru-RU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+mj-lt"/>
                <a:cs typeface="Arial" panose="020B0604020202020204" pitchFamily="34" charset="0"/>
              </a:rPr>
              <a:t>Определен формат </a:t>
            </a:r>
            <a:r>
              <a:rPr lang="ru-RU" dirty="0">
                <a:latin typeface="+mj-lt"/>
                <a:cs typeface="Arial" panose="020B0604020202020204" pitchFamily="34" charset="0"/>
              </a:rPr>
              <a:t>работы в рамках каждого предмета для развития </a:t>
            </a:r>
            <a:r>
              <a:rPr lang="ru-RU" dirty="0" smtClean="0">
                <a:latin typeface="+mj-lt"/>
                <a:cs typeface="Arial" panose="020B0604020202020204" pitchFamily="34" charset="0"/>
              </a:rPr>
              <a:t>навыков </a:t>
            </a:r>
            <a:r>
              <a:rPr lang="ru-RU" dirty="0">
                <a:latin typeface="+mj-lt"/>
                <a:cs typeface="Arial" panose="020B0604020202020204" pitchFamily="34" charset="0"/>
              </a:rPr>
              <a:t>(проведение лабораторных работ, внеурочной деятельности и т.д.).</a:t>
            </a:r>
          </a:p>
          <a:p>
            <a:pPr algn="just"/>
            <a:r>
              <a:rPr lang="en-US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dirty="0">
                <a:latin typeface="+mj-lt"/>
                <a:cs typeface="Arial" panose="020B0604020202020204" pitchFamily="34" charset="0"/>
              </a:rPr>
              <a:t>Зафиксированы контрольные точки с конкретными результатами </a:t>
            </a:r>
            <a:r>
              <a:rPr lang="ru-RU" dirty="0" smtClean="0">
                <a:latin typeface="+mj-lt"/>
                <a:cs typeface="Arial" panose="020B0604020202020204" pitchFamily="34" charset="0"/>
              </a:rPr>
              <a:t>учеников</a:t>
            </a:r>
            <a:endParaRPr lang="ru-RU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+mj-lt"/>
                <a:cs typeface="Arial" panose="020B0604020202020204" pitchFamily="34" charset="0"/>
              </a:rPr>
              <a:t>Содержание </a:t>
            </a:r>
            <a:r>
              <a:rPr lang="ru-RU" dirty="0">
                <a:latin typeface="+mj-lt"/>
                <a:cs typeface="Arial" panose="020B0604020202020204" pitchFamily="34" charset="0"/>
              </a:rPr>
              <a:t>тем по новым ФГОС не рекомендовано менять местами (ранее это допускалось).</a:t>
            </a:r>
          </a:p>
          <a:p>
            <a:r>
              <a:rPr lang="ru-RU" dirty="0" smtClean="0">
                <a:latin typeface="+mj-lt"/>
              </a:rPr>
              <a:t>Закреплена возможность деления учеников на группы (</a:t>
            </a:r>
            <a:r>
              <a:rPr lang="ru-RU" dirty="0">
                <a:latin typeface="+mj-lt"/>
              </a:rPr>
              <a:t>с углубленным изучением отдельных предметных областей, предметов – с учетом успеваемости, образовательных потребностей и интересов, психического и физического здоровья, пола, общественных и профессиональных целей </a:t>
            </a:r>
            <a:r>
              <a:rPr lang="ru-RU" dirty="0" smtClean="0">
                <a:latin typeface="+mj-lt"/>
              </a:rPr>
              <a:t>детей)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36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7482A1B-FFC4-4E98-8894-65A948F6D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39" y="238709"/>
            <a:ext cx="11791950" cy="63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1552</Words>
  <Application>Microsoft Office PowerPoint</Application>
  <PresentationFormat>Произвольный</PresentationFormat>
  <Paragraphs>173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Педагогический совет</vt:lpstr>
      <vt:lpstr>Повестка</vt:lpstr>
      <vt:lpstr>Введение ФГОС НОО и ООО в 2022 году</vt:lpstr>
      <vt:lpstr>ФГОС – ключевой регулятор содержания образования</vt:lpstr>
      <vt:lpstr>Преемственность ФГОС 2010 и ФГОС 2021:   методологическая основа</vt:lpstr>
      <vt:lpstr>Презентация PowerPoint</vt:lpstr>
      <vt:lpstr>Презентация PowerPoint</vt:lpstr>
      <vt:lpstr>Основные изменения,  внесенные в обновленный ФГОС 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Достижение целей Указа Президента №204 от 7.05.2018 г.  по обеспечению глобальной конкурентоспособности  российского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ДЕЛАТЬ УЧИТЕЛЮ???</vt:lpstr>
      <vt:lpstr>Презентация PowerPoint</vt:lpstr>
      <vt:lpstr>Профессиональная деятельность педагога –организация урока в системно-деятельностном подходе</vt:lpstr>
      <vt:lpstr>Презентация PowerPoint</vt:lpstr>
      <vt:lpstr>Презентация PowerPoint</vt:lpstr>
      <vt:lpstr>Презентация PowerPoint</vt:lpstr>
      <vt:lpstr>Воспитательная деятельность и личностные результаты-магистральная линия ФГОС </vt:lpstr>
      <vt:lpstr>Окружающий мир- не только о природе</vt:lpstr>
      <vt:lpstr>ОБЖ и особая роль РФ </vt:lpstr>
      <vt:lpstr>Научно-методическое сопровождение ФГОС</vt:lpstr>
      <vt:lpstr>Научно-методическое и технологическое  сопровождение ФГОС</vt:lpstr>
      <vt:lpstr>Выводы</vt:lpstr>
      <vt:lpstr>«Не дай вам Бог жить в  эпоху перемен,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Директор</cp:lastModifiedBy>
  <cp:revision>91</cp:revision>
  <cp:lastPrinted>2022-04-05T03:37:52Z</cp:lastPrinted>
  <dcterms:created xsi:type="dcterms:W3CDTF">2021-12-05T12:50:35Z</dcterms:created>
  <dcterms:modified xsi:type="dcterms:W3CDTF">2022-05-13T02:29:07Z</dcterms:modified>
</cp:coreProperties>
</file>