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75" r:id="rId6"/>
    <p:sldId id="272" r:id="rId7"/>
    <p:sldId id="276" r:id="rId8"/>
    <p:sldId id="277" r:id="rId9"/>
    <p:sldId id="278" r:id="rId10"/>
    <p:sldId id="265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  <a:srgbClr val="84EEFC"/>
    <a:srgbClr val="E2F5FE"/>
    <a:srgbClr val="A4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12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Black_School_Board_PNG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7125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3470" cy="278301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Что изменили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обновленном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ФГОС начального общего образования</a:t>
            </a:r>
          </a:p>
        </p:txBody>
      </p:sp>
      <p:pic>
        <p:nvPicPr>
          <p:cNvPr id="13" name="Рисунок 12" descr="redtarg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773" y="766916"/>
            <a:ext cx="964116" cy="964116"/>
          </a:xfrm>
          <a:prstGeom prst="rect">
            <a:avLst/>
          </a:prstGeom>
        </p:spPr>
      </p:pic>
      <p:pic>
        <p:nvPicPr>
          <p:cNvPr id="9" name="Рисунок 8" descr="athlete-vector-funrun-2.png"/>
          <p:cNvPicPr>
            <a:picLocks noChangeAspect="1"/>
          </p:cNvPicPr>
          <p:nvPr/>
        </p:nvPicPr>
        <p:blipFill>
          <a:blip r:embed="rId5" cstate="print"/>
          <a:srcRect b="10955"/>
          <a:stretch>
            <a:fillRect/>
          </a:stretch>
        </p:blipFill>
        <p:spPr>
          <a:xfrm>
            <a:off x="712978" y="3727938"/>
            <a:ext cx="5658118" cy="34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f58PICQ9gGd7qbI9tzc_PIC2018.png"/>
          <p:cNvPicPr>
            <a:picLocks noChangeAspect="1"/>
          </p:cNvPicPr>
          <p:nvPr/>
        </p:nvPicPr>
        <p:blipFill>
          <a:blip r:embed="rId2" cstate="print"/>
          <a:srcRect t="5179" b="22143"/>
          <a:stretch>
            <a:fillRect/>
          </a:stretch>
        </p:blipFill>
        <p:spPr>
          <a:xfrm>
            <a:off x="144966" y="118128"/>
            <a:ext cx="8999034" cy="6701884"/>
          </a:xfrm>
          <a:prstGeom prst="rect">
            <a:avLst/>
          </a:prstGeom>
        </p:spPr>
      </p:pic>
      <p:pic>
        <p:nvPicPr>
          <p:cNvPr id="8" name="Рисунок 7" descr="10758PIChFeem4QDxQ533_PIC2018.png"/>
          <p:cNvPicPr>
            <a:picLocks noChangeAspect="1"/>
          </p:cNvPicPr>
          <p:nvPr/>
        </p:nvPicPr>
        <p:blipFill>
          <a:blip r:embed="rId3" cstate="print"/>
          <a:srcRect r="16855"/>
          <a:stretch>
            <a:fillRect/>
          </a:stretch>
        </p:blipFill>
        <p:spPr>
          <a:xfrm>
            <a:off x="6105831" y="3393774"/>
            <a:ext cx="2857231" cy="34642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44624"/>
            <a:ext cx="5864696" cy="1569660"/>
          </a:xfrm>
          <a:prstGeom prst="rect">
            <a:avLst/>
          </a:prstGeom>
          <a:solidFill>
            <a:srgbClr val="FAFAFA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Новый перечень УУД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2204864"/>
            <a:ext cx="4438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Познавательные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2631" y="3145904"/>
            <a:ext cx="3982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Регулятивные;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32352" y="4023547"/>
            <a:ext cx="5742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4941168"/>
            <a:ext cx="2097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\</a:t>
            </a:r>
            <a:endParaRPr lang="ru-RU" b="1" dirty="0">
              <a:solidFill>
                <a:srgbClr val="84EEF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d-corporate-identity-ppt-backgrounds3-1000x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9e0fcb8a5bb6cce0f01f796b9e715b0f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428" r="47181" b="13564"/>
          <a:stretch>
            <a:fillRect/>
          </a:stretch>
        </p:blipFill>
        <p:spPr>
          <a:xfrm rot="10800000">
            <a:off x="0" y="2856847"/>
            <a:ext cx="1850571" cy="4395559"/>
          </a:xfrm>
        </p:spPr>
      </p:pic>
      <p:pic>
        <p:nvPicPr>
          <p:cNvPr id="10" name="Рисунок 9" descr="KijoRq6r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7000" contrast="36000"/>
          </a:blip>
          <a:stretch>
            <a:fillRect/>
          </a:stretch>
        </p:blipFill>
        <p:spPr>
          <a:xfrm flipH="1">
            <a:off x="266035" y="313572"/>
            <a:ext cx="6977746" cy="4579811"/>
          </a:xfrm>
          <a:prstGeom prst="rect">
            <a:avLst/>
          </a:prstGeom>
        </p:spPr>
      </p:pic>
      <p:pic>
        <p:nvPicPr>
          <p:cNvPr id="18" name="Рисунок 17" descr="223025_14114106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8614" y="329223"/>
            <a:ext cx="1959485" cy="1905000"/>
          </a:xfrm>
          <a:prstGeom prst="rect">
            <a:avLst/>
          </a:prstGeom>
        </p:spPr>
      </p:pic>
      <p:pic>
        <p:nvPicPr>
          <p:cNvPr id="12" name="Рисунок 11" descr="b342e1fc43ee56d3917ff20509a30188.png"/>
          <p:cNvPicPr>
            <a:picLocks noChangeAspect="1"/>
          </p:cNvPicPr>
          <p:nvPr/>
        </p:nvPicPr>
        <p:blipFill>
          <a:blip r:embed="rId6" cstate="print"/>
          <a:srcRect r="5946"/>
          <a:stretch>
            <a:fillRect/>
          </a:stretch>
        </p:blipFill>
        <p:spPr>
          <a:xfrm>
            <a:off x="5355773" y="2351849"/>
            <a:ext cx="3788227" cy="40277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62992" y="720707"/>
            <a:ext cx="5981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Обновленный ФГОС требует оценить метапредметные результаты</a:t>
            </a:r>
            <a:b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промежуточной аттестации.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Трудность – в новых ФГОС нет разбивки метапредметных результатов по годам освоения ООП. Школе необходимо создать рабочую группу педагогов, </a:t>
            </a:r>
            <a:b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которые сделают эту разбивку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b4615be6743a0d7b422c29f6374526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7951">
            <a:off x="5572142" y="704724"/>
            <a:ext cx="3721217" cy="3561147"/>
          </a:xfrm>
          <a:prstGeom prst="rect">
            <a:avLst/>
          </a:prstGeom>
        </p:spPr>
      </p:pic>
      <p:pic>
        <p:nvPicPr>
          <p:cNvPr id="16" name="Рисунок 15" descr="0_702f4_f5c77948_XXXL.png"/>
          <p:cNvPicPr>
            <a:picLocks noChangeAspect="1"/>
          </p:cNvPicPr>
          <p:nvPr/>
        </p:nvPicPr>
        <p:blipFill>
          <a:blip r:embed="rId3" cstate="print"/>
          <a:srcRect l="49862"/>
          <a:stretch>
            <a:fillRect/>
          </a:stretch>
        </p:blipFill>
        <p:spPr>
          <a:xfrm>
            <a:off x="1043608" y="1412776"/>
            <a:ext cx="4924592" cy="5096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28" y="44624"/>
            <a:ext cx="7832791" cy="11499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Главные отличия 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84861" y="1688895"/>
            <a:ext cx="29500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бновили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метапредметные результаты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772816"/>
            <a:ext cx="464794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конкретизировало: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предметным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результатам по годам обучения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промежуточной аттестации 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9372" y="4271879"/>
            <a:ext cx="4572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Появились предметы,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которых можно реализовать модульное обучение.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 этом школа сама выберет,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когда реализовать модуль </a:t>
            </a:r>
            <a:endParaRPr lang="ru-RU" sz="1700" b="1" dirty="0">
              <a:solidFill>
                <a:srgbClr val="00B0F0"/>
              </a:solidFill>
            </a:endParaRPr>
          </a:p>
        </p:txBody>
      </p:sp>
      <p:pic>
        <p:nvPicPr>
          <p:cNvPr id="23" name="Рисунок 22" descr="paper_plane_PNG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859486" y="3135768"/>
            <a:ext cx="925286" cy="754648"/>
          </a:xfrm>
          <a:prstGeom prst="rect">
            <a:avLst/>
          </a:prstGeom>
        </p:spPr>
      </p:pic>
      <p:pic>
        <p:nvPicPr>
          <p:cNvPr id="24" name="Рисунок 23" descr="paper_plane_PNG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51371" y="4256997"/>
            <a:ext cx="457200" cy="372885"/>
          </a:xfrm>
          <a:prstGeom prst="rect">
            <a:avLst/>
          </a:prstGeom>
        </p:spPr>
      </p:pic>
      <p:pic>
        <p:nvPicPr>
          <p:cNvPr id="25" name="Рисунок 24" descr="paper_plane_PNG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14403" y="2787424"/>
            <a:ext cx="925286" cy="754648"/>
          </a:xfrm>
          <a:prstGeom prst="rect">
            <a:avLst/>
          </a:prstGeom>
        </p:spPr>
      </p:pic>
      <p:pic>
        <p:nvPicPr>
          <p:cNvPr id="18" name="Содержимое 3" descr="GAMES_icon-01-01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63285" y="685798"/>
            <a:ext cx="1034143" cy="1066801"/>
          </a:xfr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op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4000" contrast="78000"/>
          </a:blip>
          <a:stretch>
            <a:fillRect/>
          </a:stretch>
        </p:blipFill>
        <p:spPr>
          <a:xfrm rot="3604411">
            <a:off x="374708" y="-228972"/>
            <a:ext cx="2488057" cy="3328357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t="34192" b="36837"/>
          <a:stretch>
            <a:fillRect/>
          </a:stretch>
        </p:blipFill>
        <p:spPr>
          <a:xfrm>
            <a:off x="3044331" y="2855248"/>
            <a:ext cx="5163750" cy="2000051"/>
          </a:xfrm>
          <a:prstGeom prst="rect">
            <a:avLst/>
          </a:prstGeom>
        </p:spPr>
      </p:pic>
      <p:pic>
        <p:nvPicPr>
          <p:cNvPr id="5" name="Рисунок 4" descr="eedb338d7d94fcd1cbf1a125f0ecd91c.png"/>
          <p:cNvPicPr>
            <a:picLocks noChangeAspect="1"/>
          </p:cNvPicPr>
          <p:nvPr/>
        </p:nvPicPr>
        <p:blipFill>
          <a:blip r:embed="rId4" cstate="print"/>
          <a:srcRect l="23651" r="17460"/>
          <a:stretch>
            <a:fillRect/>
          </a:stretch>
        </p:blipFill>
        <p:spPr>
          <a:xfrm>
            <a:off x="517679" y="1959434"/>
            <a:ext cx="2705220" cy="4593770"/>
          </a:xfrm>
          <a:prstGeom prst="rect">
            <a:avLst/>
          </a:prstGeom>
        </p:spPr>
      </p:pic>
      <p:pic>
        <p:nvPicPr>
          <p:cNvPr id="9" name="Рисунок 8" descr="22Q58PICm7ry58PICSf37vcdc_PIC2018.png"/>
          <p:cNvPicPr>
            <a:picLocks noChangeAspect="1"/>
          </p:cNvPicPr>
          <p:nvPr/>
        </p:nvPicPr>
        <p:blipFill>
          <a:blip r:embed="rId3" cstate="print"/>
          <a:srcRect b="68489"/>
          <a:stretch>
            <a:fillRect/>
          </a:stretch>
        </p:blipFill>
        <p:spPr>
          <a:xfrm>
            <a:off x="2957247" y="843172"/>
            <a:ext cx="5163750" cy="2175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-27384"/>
            <a:ext cx="78843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Предметы, для которых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прописали требования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 образовательным результатам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 годам обучения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66836" r="49546"/>
          <a:stretch>
            <a:fillRect/>
          </a:stretch>
        </p:blipFill>
        <p:spPr>
          <a:xfrm>
            <a:off x="3087880" y="4720954"/>
            <a:ext cx="2605342" cy="2289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92277" y="3490027"/>
            <a:ext cx="151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987" y="3588002"/>
            <a:ext cx="2394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Литературное чтение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0" y="5242626"/>
            <a:ext cx="2318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Иностранный язык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9878" y="1998685"/>
            <a:ext cx="1904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1191" y="1966031"/>
            <a:ext cx="2111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  <a:endParaRPr lang="ru-RU" sz="2200" dirty="0"/>
          </a:p>
        </p:txBody>
      </p:sp>
      <p:pic>
        <p:nvPicPr>
          <p:cNvPr id="20" name="Рисунок 19" descr="IM2709_08_136730847707_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9171" y="4664924"/>
            <a:ext cx="2710543" cy="2193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8c5b3b13ec61509abf9754df29f7f2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478"/>
          <a:stretch>
            <a:fillRect/>
          </a:stretch>
        </p:blipFill>
        <p:spPr>
          <a:xfrm>
            <a:off x="5468139" y="1660735"/>
            <a:ext cx="4010398" cy="4859791"/>
          </a:xfrm>
        </p:spPr>
      </p:pic>
      <p:pic>
        <p:nvPicPr>
          <p:cNvPr id="9" name="Рисунок 8" descr="33658PICU6rpKd7E58PIC3469_PIC2018.png"/>
          <p:cNvPicPr>
            <a:picLocks noChangeAspect="1"/>
          </p:cNvPicPr>
          <p:nvPr/>
        </p:nvPicPr>
        <p:blipFill>
          <a:blip r:embed="rId3" cstate="print"/>
          <a:srcRect t="40608"/>
          <a:stretch>
            <a:fillRect/>
          </a:stretch>
        </p:blipFill>
        <p:spPr>
          <a:xfrm>
            <a:off x="1315844" y="1688549"/>
            <a:ext cx="6200077" cy="4721279"/>
          </a:xfrm>
          <a:prstGeom prst="rect">
            <a:avLst/>
          </a:prstGeom>
        </p:spPr>
      </p:pic>
      <p:pic>
        <p:nvPicPr>
          <p:cNvPr id="11" name="Рисунок 10" descr="vertical-banner-png.png"/>
          <p:cNvPicPr>
            <a:picLocks noChangeAspect="1"/>
          </p:cNvPicPr>
          <p:nvPr/>
        </p:nvPicPr>
        <p:blipFill>
          <a:blip r:embed="rId4" cstate="print"/>
          <a:srcRect t="12540"/>
          <a:stretch>
            <a:fillRect/>
          </a:stretch>
        </p:blipFill>
        <p:spPr>
          <a:xfrm rot="16200000">
            <a:off x="3412556" y="-3336354"/>
            <a:ext cx="1873404" cy="8698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13138" y="267666"/>
            <a:ext cx="611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Требования к результатам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4 предметов разбили не по годам,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а разделили на тематические модули</a:t>
            </a:r>
            <a:endParaRPr lang="ru-RU" sz="2400" dirty="0">
              <a:solidFill>
                <a:srgbClr val="A4EDF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94" y="2285330"/>
            <a:ext cx="2508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Изобразительное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4442" y="4716966"/>
            <a:ext cx="1777218" cy="46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53899" y="4705144"/>
            <a:ext cx="193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8838" y="2271710"/>
            <a:ext cx="2018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Физическая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pic>
        <p:nvPicPr>
          <p:cNvPr id="16" name="Рисунок 15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315" y="1338943"/>
            <a:ext cx="1382485" cy="1382485"/>
          </a:xfrm>
          <a:prstGeom prst="rect">
            <a:avLst/>
          </a:prstGeom>
        </p:spPr>
      </p:pic>
      <p:pic>
        <p:nvPicPr>
          <p:cNvPr id="17" name="Рисунок 16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396343"/>
            <a:ext cx="1382485" cy="1382485"/>
          </a:xfrm>
          <a:prstGeom prst="rect">
            <a:avLst/>
          </a:prstGeom>
        </p:spPr>
      </p:pic>
      <p:pic>
        <p:nvPicPr>
          <p:cNvPr id="18" name="Рисунок 17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6829" y="3439887"/>
            <a:ext cx="1382485" cy="1382485"/>
          </a:xfrm>
          <a:prstGeom prst="rect">
            <a:avLst/>
          </a:prstGeom>
        </p:spPr>
      </p:pic>
      <p:pic>
        <p:nvPicPr>
          <p:cNvPr id="19" name="Рисунок 18" descr="pushpin-png-pushpin-png-photos-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058" y="1349829"/>
            <a:ext cx="1382485" cy="1382485"/>
          </a:xfrm>
          <a:prstGeom prst="rect">
            <a:avLst/>
          </a:prstGeom>
        </p:spPr>
      </p:pic>
      <p:pic>
        <p:nvPicPr>
          <p:cNvPr id="21" name="Рисунок 20" descr="9e0fcb8a5bb6cce0f01f796b9e715b0f.png"/>
          <p:cNvPicPr>
            <a:picLocks noChangeAspect="1"/>
          </p:cNvPicPr>
          <p:nvPr/>
        </p:nvPicPr>
        <p:blipFill>
          <a:blip r:embed="rId6" cstate="print"/>
          <a:srcRect l="67013" r="9199" b="23193"/>
          <a:stretch>
            <a:fillRect/>
          </a:stretch>
        </p:blipFill>
        <p:spPr>
          <a:xfrm rot="16200000">
            <a:off x="3112787" y="4040384"/>
            <a:ext cx="1578233" cy="4056997"/>
          </a:xfrm>
          <a:prstGeom prst="rect">
            <a:avLst/>
          </a:prstGeom>
        </p:spPr>
      </p:pic>
      <p:pic>
        <p:nvPicPr>
          <p:cNvPr id="22" name="Рисунок 21" descr="9e0fcb8a5bb6cce0f01f796b9e715b0f.png"/>
          <p:cNvPicPr>
            <a:picLocks noChangeAspect="1"/>
          </p:cNvPicPr>
          <p:nvPr/>
        </p:nvPicPr>
        <p:blipFill>
          <a:blip r:embed="rId6" cstate="print"/>
          <a:srcRect l="67013" t="22632" r="9199" b="23193"/>
          <a:stretch>
            <a:fillRect/>
          </a:stretch>
        </p:blipFill>
        <p:spPr>
          <a:xfrm>
            <a:off x="0" y="3"/>
            <a:ext cx="1138216" cy="1616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45474"/>
              </p:ext>
            </p:extLst>
          </p:nvPr>
        </p:nvGraphicFramePr>
        <p:xfrm>
          <a:off x="457200" y="1396997"/>
          <a:ext cx="853888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626"/>
                <a:gridCol w="2860246"/>
                <a:gridCol w="3223010"/>
              </a:tblGrid>
              <a:tr h="85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</a:t>
                      </a:r>
                      <a:r>
                        <a:rPr lang="ru-RU" sz="2800" b="1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2009 г.</a:t>
                      </a:r>
                      <a:endParaRPr lang="ru-RU" sz="2800" b="1" i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</a:t>
                      </a:r>
                      <a:r>
                        <a:rPr lang="ru-RU" sz="2800" b="1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2021 г.</a:t>
                      </a:r>
                      <a:endParaRPr lang="ru-RU" sz="2800" b="1" i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67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Объем часов аудиторной нагрузки</a:t>
                      </a: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2904 – минимум,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3345 – максимум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2954 – минимум,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3190 – максимум  </a:t>
                      </a:r>
                      <a:b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(п. 32.1 ФГОС НОО)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28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Объем  часов внеурочной деятельности</a:t>
                      </a: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1350 часов</a:t>
                      </a: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1320 часов  </a:t>
                      </a:r>
                      <a:b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(п. 32.2 ФГОС НОО)</a:t>
                      </a: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25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97N58PICpVxKfbdd07Z2N_PIC2018.png"/>
          <p:cNvPicPr>
            <a:picLocks noChangeAspect="1"/>
          </p:cNvPicPr>
          <p:nvPr/>
        </p:nvPicPr>
        <p:blipFill>
          <a:blip r:embed="rId2" cstate="print"/>
          <a:srcRect t="26885" b="32364"/>
          <a:stretch>
            <a:fillRect/>
          </a:stretch>
        </p:blipFill>
        <p:spPr>
          <a:xfrm>
            <a:off x="140681" y="729346"/>
            <a:ext cx="8491691" cy="610688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09514"/>
              </p:ext>
            </p:extLst>
          </p:nvPr>
        </p:nvGraphicFramePr>
        <p:xfrm>
          <a:off x="988033" y="1505623"/>
          <a:ext cx="6574973" cy="45543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86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8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03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Предметная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51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и 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 и информатика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 естествознание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Окружающий мир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Основы религиозных культур и светской этики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Основы православной культуры,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иудейско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буддийской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исламской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мировых религиозных культур,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светской этики</a:t>
                      </a:r>
                      <a:endParaRPr lang="ru-RU" sz="14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06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Искусство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Изобразительное искусство</a:t>
                      </a:r>
                      <a:b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228" y="-1088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Обязательные предметные области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учебные предметы</a:t>
            </a:r>
          </a:p>
        </p:txBody>
      </p:sp>
      <p:pic>
        <p:nvPicPr>
          <p:cNvPr id="13" name="Рисунок 12" descr="clipart-computer-computer-class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0283" y="2373086"/>
            <a:ext cx="2416629" cy="2100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61902"/>
              </p:ext>
            </p:extLst>
          </p:nvPr>
        </p:nvGraphicFramePr>
        <p:xfrm>
          <a:off x="242047" y="213360"/>
          <a:ext cx="8659906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521"/>
                <a:gridCol w="1265989"/>
                <a:gridCol w="1144777"/>
                <a:gridCol w="1158245"/>
                <a:gridCol w="1104374"/>
              </a:tblGrid>
              <a:tr h="505334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предметы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82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Русский язык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Литературное</a:t>
                      </a:r>
                      <a:r>
                        <a:rPr lang="ru-RU" sz="2400" b="1" baseline="0" dirty="0" smtClean="0"/>
                        <a:t> чтение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Иностранный язык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Математика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Окружающий мир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9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Основы религиозных культур и светской этики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Изобразительное искусство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Музыка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Технология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Физическая культура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ИТОГО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56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53632"/>
              </p:ext>
            </p:extLst>
          </p:nvPr>
        </p:nvGraphicFramePr>
        <p:xfrm>
          <a:off x="147917" y="840591"/>
          <a:ext cx="875403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529"/>
                <a:gridCol w="857876"/>
                <a:gridCol w="830204"/>
                <a:gridCol w="761020"/>
                <a:gridCol w="761020"/>
                <a:gridCol w="761021"/>
                <a:gridCol w="664163"/>
                <a:gridCol w="719510"/>
                <a:gridCol w="788689"/>
              </a:tblGrid>
              <a:tr h="709326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- 2022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- 2023 год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6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0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образовательных отношений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82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89" y="365126"/>
            <a:ext cx="8538882" cy="6183592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ФГОС предусматривают внедрение элементов финансовой грамотности в предметы обязательной школьной программы с 01.09.2022 г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Отдельным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в части образовательной программы, формируемой участниками образовательного процесса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внеурочной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454515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250</Words>
  <Application>Microsoft Office PowerPoint</Application>
  <PresentationFormat>Экран (4:3)</PresentationFormat>
  <Paragraphs>140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Что изменили  в обновленном  ФГОС начального общего образования</vt:lpstr>
      <vt:lpstr> Главные отличия  обновленного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ФГОС предусматривают внедрение элементов финансовой грамотности в предметы обязательной школьной программы с 01.09.2022 г.:           Отдельным предметом в части образовательной программы, формируемой участниками образовательного процесса              В рамках внеурочной деятельности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Ирина Золотарева</cp:lastModifiedBy>
  <cp:revision>123</cp:revision>
  <dcterms:created xsi:type="dcterms:W3CDTF">2014-11-21T11:00:06Z</dcterms:created>
  <dcterms:modified xsi:type="dcterms:W3CDTF">2022-04-03T12:16:19Z</dcterms:modified>
</cp:coreProperties>
</file>