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1" r:id="rId1"/>
  </p:sldMasterIdLst>
  <p:notesMasterIdLst>
    <p:notesMasterId r:id="rId20"/>
  </p:notesMasterIdLst>
  <p:sldIdLst>
    <p:sldId id="1205" r:id="rId2"/>
    <p:sldId id="1214" r:id="rId3"/>
    <p:sldId id="1212" r:id="rId4"/>
    <p:sldId id="1215" r:id="rId5"/>
    <p:sldId id="1216" r:id="rId6"/>
    <p:sldId id="1225" r:id="rId7"/>
    <p:sldId id="1224" r:id="rId8"/>
    <p:sldId id="1226" r:id="rId9"/>
    <p:sldId id="1229" r:id="rId10"/>
    <p:sldId id="1222" r:id="rId11"/>
    <p:sldId id="1230" r:id="rId12"/>
    <p:sldId id="1219" r:id="rId13"/>
    <p:sldId id="1234" r:id="rId14"/>
    <p:sldId id="1236" r:id="rId15"/>
    <p:sldId id="1232" r:id="rId16"/>
    <p:sldId id="1204" r:id="rId17"/>
    <p:sldId id="1235" r:id="rId18"/>
    <p:sldId id="1237" r:id="rId19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Дмитриевна Худоиева" initials="ТДХ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84E20"/>
    <a:srgbClr val="F5C7AD"/>
    <a:srgbClr val="F7E92D"/>
    <a:srgbClr val="FAE0D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E7487A-0F21-4037-A438-0F5C1BEBBD54}">
  <a:tblStyle styleId="{17E7487A-0F21-4037-A438-0F5C1BEBBD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08" autoAdjust="0"/>
    <p:restoredTop sz="96404" autoAdjust="0"/>
  </p:normalViewPr>
  <p:slideViewPr>
    <p:cSldViewPr snapToGrid="0">
      <p:cViewPr>
        <p:scale>
          <a:sx n="155" d="100"/>
          <a:sy n="155" d="100"/>
        </p:scale>
        <p:origin x="-27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15" tIns="91715" rIns="91715" bIns="9171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8549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22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13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20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22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06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29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5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69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50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5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3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0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8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93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40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38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49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BF8C6-EEAA-4754-8ACC-12382308556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6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9446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3224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7724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5796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943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7087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2063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2446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8412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7215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9026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3894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33D9B8-A476-446C-B51F-71665B86B723}"/>
              </a:ext>
            </a:extLst>
          </p:cNvPr>
          <p:cNvSpPr/>
          <p:nvPr/>
        </p:nvSpPr>
        <p:spPr>
          <a:xfrm>
            <a:off x="139304" y="45244"/>
            <a:ext cx="8864203" cy="973931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Century Gothic" panose="020B0502020202020204" pitchFamily="34" charset="0"/>
              </a:rPr>
              <a:t>Изменения ФГОС в соответствии с изменениями и дополнениями ФЗ-273 «Об образовании в РФ»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-595" y="-8626"/>
            <a:ext cx="9144000" cy="51521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201864" y="4629840"/>
            <a:ext cx="2303253" cy="513660"/>
            <a:chOff x="2401760" y="2683731"/>
            <a:chExt cx="4609941" cy="1263341"/>
          </a:xfrm>
        </p:grpSpPr>
        <p:sp>
          <p:nvSpPr>
            <p:cNvPr id="7" name="TextBox 6"/>
            <p:cNvSpPr txBox="1"/>
            <p:nvPr/>
          </p:nvSpPr>
          <p:spPr>
            <a:xfrm>
              <a:off x="3995701" y="2860760"/>
              <a:ext cx="3016000" cy="74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ГИМНАЗИЯ №6</a:t>
              </a:r>
            </a:p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ИМЕНИ  С.Ф.ВЕНЗЕЛЕВА</a:t>
              </a:r>
              <a:endParaRPr lang="ru-RU" sz="1200" b="1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>
            <a:xfrm>
              <a:off x="2483862" y="2683731"/>
              <a:ext cx="1458279" cy="1170548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686" h="1170548">
                  <a:moveTo>
                    <a:pt x="0" y="34003"/>
                  </a:moveTo>
                  <a:cubicBezTo>
                    <a:pt x="401990" y="641328"/>
                    <a:pt x="913161" y="-170714"/>
                    <a:pt x="1410686" y="34003"/>
                  </a:cubicBezTo>
                  <a:lnTo>
                    <a:pt x="1410686" y="1170548"/>
                  </a:lnTo>
                  <a:cubicBezTo>
                    <a:pt x="940457" y="1170548"/>
                    <a:pt x="1016140" y="733821"/>
                    <a:pt x="0" y="1170548"/>
                  </a:cubicBezTo>
                  <a:lnTo>
                    <a:pt x="0" y="3400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"/>
            <p:cNvSpPr/>
            <p:nvPr/>
          </p:nvSpPr>
          <p:spPr>
            <a:xfrm>
              <a:off x="2551714" y="2754893"/>
              <a:ext cx="1322278" cy="1044494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5263"/>
                <a:gd name="connsiteY0" fmla="*/ 154878 h 1291423"/>
                <a:gd name="connsiteX1" fmla="*/ 1415263 w 1415263"/>
                <a:gd name="connsiteY1" fmla="*/ 29857 h 1291423"/>
                <a:gd name="connsiteX2" fmla="*/ 1410686 w 1415263"/>
                <a:gd name="connsiteY2" fmla="*/ 1291423 h 1291423"/>
                <a:gd name="connsiteX3" fmla="*/ 0 w 1415263"/>
                <a:gd name="connsiteY3" fmla="*/ 1291423 h 1291423"/>
                <a:gd name="connsiteX4" fmla="*/ 0 w 1415263"/>
                <a:gd name="connsiteY4" fmla="*/ 154878 h 1291423"/>
                <a:gd name="connsiteX0" fmla="*/ 0 w 1415263"/>
                <a:gd name="connsiteY0" fmla="*/ 212080 h 1348625"/>
                <a:gd name="connsiteX1" fmla="*/ 1415263 w 1415263"/>
                <a:gd name="connsiteY1" fmla="*/ 87059 h 1348625"/>
                <a:gd name="connsiteX2" fmla="*/ 1410686 w 1415263"/>
                <a:gd name="connsiteY2" fmla="*/ 1348625 h 1348625"/>
                <a:gd name="connsiteX3" fmla="*/ 0 w 1415263"/>
                <a:gd name="connsiteY3" fmla="*/ 1348625 h 1348625"/>
                <a:gd name="connsiteX4" fmla="*/ 0 w 1415263"/>
                <a:gd name="connsiteY4" fmla="*/ 212080 h 1348625"/>
                <a:gd name="connsiteX0" fmla="*/ 0 w 1415263"/>
                <a:gd name="connsiteY0" fmla="*/ 218473 h 1355018"/>
                <a:gd name="connsiteX1" fmla="*/ 1415263 w 1415263"/>
                <a:gd name="connsiteY1" fmla="*/ 93452 h 1355018"/>
                <a:gd name="connsiteX2" fmla="*/ 1410686 w 1415263"/>
                <a:gd name="connsiteY2" fmla="*/ 1355018 h 1355018"/>
                <a:gd name="connsiteX3" fmla="*/ 0 w 1415263"/>
                <a:gd name="connsiteY3" fmla="*/ 1355018 h 1355018"/>
                <a:gd name="connsiteX4" fmla="*/ 0 w 1415263"/>
                <a:gd name="connsiteY4" fmla="*/ 218473 h 1355018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263" h="1434576">
                  <a:moveTo>
                    <a:pt x="0" y="218473"/>
                  </a:moveTo>
                  <a:cubicBezTo>
                    <a:pt x="415723" y="729192"/>
                    <a:pt x="1123745" y="-304480"/>
                    <a:pt x="1415263" y="93452"/>
                  </a:cubicBezTo>
                  <a:cubicBezTo>
                    <a:pt x="1413737" y="513974"/>
                    <a:pt x="1407633" y="1014054"/>
                    <a:pt x="1406107" y="1434576"/>
                  </a:cubicBezTo>
                  <a:cubicBezTo>
                    <a:pt x="977079" y="1343651"/>
                    <a:pt x="1016140" y="918291"/>
                    <a:pt x="0" y="1355018"/>
                  </a:cubicBezTo>
                  <a:lnTo>
                    <a:pt x="0" y="2184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2707614" y="3398824"/>
              <a:ext cx="989201" cy="548248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48248">
                  <a:moveTo>
                    <a:pt x="0" y="0"/>
                  </a:moveTo>
                  <a:lnTo>
                    <a:pt x="956917" y="0"/>
                  </a:lnTo>
                  <a:lnTo>
                    <a:pt x="956917" y="526637"/>
                  </a:lnTo>
                  <a:cubicBezTo>
                    <a:pt x="468305" y="642488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46"/>
            <p:cNvSpPr/>
            <p:nvPr/>
          </p:nvSpPr>
          <p:spPr>
            <a:xfrm>
              <a:off x="2766443" y="3418917"/>
              <a:ext cx="853951" cy="453390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81851"/>
                <a:gd name="connsiteX1" fmla="*/ 956917 w 956917"/>
                <a:gd name="connsiteY1" fmla="*/ 0 h 581851"/>
                <a:gd name="connsiteX2" fmla="*/ 953668 w 956917"/>
                <a:gd name="connsiteY2" fmla="*/ 561800 h 581851"/>
                <a:gd name="connsiteX3" fmla="*/ 0 w 956917"/>
                <a:gd name="connsiteY3" fmla="*/ 526637 h 581851"/>
                <a:gd name="connsiteX4" fmla="*/ 0 w 956917"/>
                <a:gd name="connsiteY4" fmla="*/ 0 h 581851"/>
                <a:gd name="connsiteX0" fmla="*/ 0 w 956917"/>
                <a:gd name="connsiteY0" fmla="*/ 0 h 568381"/>
                <a:gd name="connsiteX1" fmla="*/ 956917 w 956917"/>
                <a:gd name="connsiteY1" fmla="*/ 0 h 568381"/>
                <a:gd name="connsiteX2" fmla="*/ 953668 w 956917"/>
                <a:gd name="connsiteY2" fmla="*/ 547735 h 568381"/>
                <a:gd name="connsiteX3" fmla="*/ 0 w 956917"/>
                <a:gd name="connsiteY3" fmla="*/ 526637 h 568381"/>
                <a:gd name="connsiteX4" fmla="*/ 0 w 956917"/>
                <a:gd name="connsiteY4" fmla="*/ 0 h 5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68381">
                  <a:moveTo>
                    <a:pt x="0" y="0"/>
                  </a:moveTo>
                  <a:lnTo>
                    <a:pt x="956917" y="0"/>
                  </a:lnTo>
                  <a:lnTo>
                    <a:pt x="953668" y="547735"/>
                  </a:lnTo>
                  <a:cubicBezTo>
                    <a:pt x="465056" y="663586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2401760" y="2964958"/>
              <a:ext cx="1637622" cy="64807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2551713" y="3036966"/>
              <a:ext cx="1322279" cy="5040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194" y="841771"/>
            <a:ext cx="8352430" cy="238010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школьного образования в соответствии с требованиями обновленных ФГОС ОО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33D9B8-A476-446C-B51F-71665B86B723}"/>
              </a:ext>
            </a:extLst>
          </p:cNvPr>
          <p:cNvSpPr/>
          <p:nvPr/>
        </p:nvSpPr>
        <p:spPr>
          <a:xfrm>
            <a:off x="139304" y="45244"/>
            <a:ext cx="8864203" cy="973931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Century Gothic" panose="020B0502020202020204" pitchFamily="34" charset="0"/>
              </a:rPr>
              <a:t>Изменения ФГОС в соответствии с изменениями и дополнениями ФЗ-273 «Об образовании в РФ»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-595" y="-8626"/>
            <a:ext cx="9144000" cy="51521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201864" y="4629840"/>
            <a:ext cx="2303253" cy="513660"/>
            <a:chOff x="2401760" y="2683731"/>
            <a:chExt cx="4609941" cy="1263341"/>
          </a:xfrm>
        </p:grpSpPr>
        <p:sp>
          <p:nvSpPr>
            <p:cNvPr id="7" name="TextBox 6"/>
            <p:cNvSpPr txBox="1"/>
            <p:nvPr/>
          </p:nvSpPr>
          <p:spPr>
            <a:xfrm>
              <a:off x="3995701" y="2860760"/>
              <a:ext cx="3016000" cy="74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ГИМНАЗИЯ №6</a:t>
              </a:r>
            </a:p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ИМЕНИ  С.Ф.ВЕНЗЕЛЕВА</a:t>
              </a:r>
              <a:endParaRPr lang="ru-RU" sz="1200" b="1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>
            <a:xfrm>
              <a:off x="2483862" y="2683731"/>
              <a:ext cx="1458279" cy="1170548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686" h="1170548">
                  <a:moveTo>
                    <a:pt x="0" y="34003"/>
                  </a:moveTo>
                  <a:cubicBezTo>
                    <a:pt x="401990" y="641328"/>
                    <a:pt x="913161" y="-170714"/>
                    <a:pt x="1410686" y="34003"/>
                  </a:cubicBezTo>
                  <a:lnTo>
                    <a:pt x="1410686" y="1170548"/>
                  </a:lnTo>
                  <a:cubicBezTo>
                    <a:pt x="940457" y="1170548"/>
                    <a:pt x="1016140" y="733821"/>
                    <a:pt x="0" y="1170548"/>
                  </a:cubicBezTo>
                  <a:lnTo>
                    <a:pt x="0" y="3400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"/>
            <p:cNvSpPr/>
            <p:nvPr/>
          </p:nvSpPr>
          <p:spPr>
            <a:xfrm>
              <a:off x="2551714" y="2754893"/>
              <a:ext cx="1322278" cy="1044494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5263"/>
                <a:gd name="connsiteY0" fmla="*/ 154878 h 1291423"/>
                <a:gd name="connsiteX1" fmla="*/ 1415263 w 1415263"/>
                <a:gd name="connsiteY1" fmla="*/ 29857 h 1291423"/>
                <a:gd name="connsiteX2" fmla="*/ 1410686 w 1415263"/>
                <a:gd name="connsiteY2" fmla="*/ 1291423 h 1291423"/>
                <a:gd name="connsiteX3" fmla="*/ 0 w 1415263"/>
                <a:gd name="connsiteY3" fmla="*/ 1291423 h 1291423"/>
                <a:gd name="connsiteX4" fmla="*/ 0 w 1415263"/>
                <a:gd name="connsiteY4" fmla="*/ 154878 h 1291423"/>
                <a:gd name="connsiteX0" fmla="*/ 0 w 1415263"/>
                <a:gd name="connsiteY0" fmla="*/ 212080 h 1348625"/>
                <a:gd name="connsiteX1" fmla="*/ 1415263 w 1415263"/>
                <a:gd name="connsiteY1" fmla="*/ 87059 h 1348625"/>
                <a:gd name="connsiteX2" fmla="*/ 1410686 w 1415263"/>
                <a:gd name="connsiteY2" fmla="*/ 1348625 h 1348625"/>
                <a:gd name="connsiteX3" fmla="*/ 0 w 1415263"/>
                <a:gd name="connsiteY3" fmla="*/ 1348625 h 1348625"/>
                <a:gd name="connsiteX4" fmla="*/ 0 w 1415263"/>
                <a:gd name="connsiteY4" fmla="*/ 212080 h 1348625"/>
                <a:gd name="connsiteX0" fmla="*/ 0 w 1415263"/>
                <a:gd name="connsiteY0" fmla="*/ 218473 h 1355018"/>
                <a:gd name="connsiteX1" fmla="*/ 1415263 w 1415263"/>
                <a:gd name="connsiteY1" fmla="*/ 93452 h 1355018"/>
                <a:gd name="connsiteX2" fmla="*/ 1410686 w 1415263"/>
                <a:gd name="connsiteY2" fmla="*/ 1355018 h 1355018"/>
                <a:gd name="connsiteX3" fmla="*/ 0 w 1415263"/>
                <a:gd name="connsiteY3" fmla="*/ 1355018 h 1355018"/>
                <a:gd name="connsiteX4" fmla="*/ 0 w 1415263"/>
                <a:gd name="connsiteY4" fmla="*/ 218473 h 1355018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263" h="1434576">
                  <a:moveTo>
                    <a:pt x="0" y="218473"/>
                  </a:moveTo>
                  <a:cubicBezTo>
                    <a:pt x="415723" y="729192"/>
                    <a:pt x="1123745" y="-304480"/>
                    <a:pt x="1415263" y="93452"/>
                  </a:cubicBezTo>
                  <a:cubicBezTo>
                    <a:pt x="1413737" y="513974"/>
                    <a:pt x="1407633" y="1014054"/>
                    <a:pt x="1406107" y="1434576"/>
                  </a:cubicBezTo>
                  <a:cubicBezTo>
                    <a:pt x="977079" y="1343651"/>
                    <a:pt x="1016140" y="918291"/>
                    <a:pt x="0" y="1355018"/>
                  </a:cubicBezTo>
                  <a:lnTo>
                    <a:pt x="0" y="2184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2707614" y="3398824"/>
              <a:ext cx="989201" cy="548248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48248">
                  <a:moveTo>
                    <a:pt x="0" y="0"/>
                  </a:moveTo>
                  <a:lnTo>
                    <a:pt x="956917" y="0"/>
                  </a:lnTo>
                  <a:lnTo>
                    <a:pt x="956917" y="526637"/>
                  </a:lnTo>
                  <a:cubicBezTo>
                    <a:pt x="468305" y="642488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46"/>
            <p:cNvSpPr/>
            <p:nvPr/>
          </p:nvSpPr>
          <p:spPr>
            <a:xfrm>
              <a:off x="2766443" y="3418917"/>
              <a:ext cx="853951" cy="453390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81851"/>
                <a:gd name="connsiteX1" fmla="*/ 956917 w 956917"/>
                <a:gd name="connsiteY1" fmla="*/ 0 h 581851"/>
                <a:gd name="connsiteX2" fmla="*/ 953668 w 956917"/>
                <a:gd name="connsiteY2" fmla="*/ 561800 h 581851"/>
                <a:gd name="connsiteX3" fmla="*/ 0 w 956917"/>
                <a:gd name="connsiteY3" fmla="*/ 526637 h 581851"/>
                <a:gd name="connsiteX4" fmla="*/ 0 w 956917"/>
                <a:gd name="connsiteY4" fmla="*/ 0 h 581851"/>
                <a:gd name="connsiteX0" fmla="*/ 0 w 956917"/>
                <a:gd name="connsiteY0" fmla="*/ 0 h 568381"/>
                <a:gd name="connsiteX1" fmla="*/ 956917 w 956917"/>
                <a:gd name="connsiteY1" fmla="*/ 0 h 568381"/>
                <a:gd name="connsiteX2" fmla="*/ 953668 w 956917"/>
                <a:gd name="connsiteY2" fmla="*/ 547735 h 568381"/>
                <a:gd name="connsiteX3" fmla="*/ 0 w 956917"/>
                <a:gd name="connsiteY3" fmla="*/ 526637 h 568381"/>
                <a:gd name="connsiteX4" fmla="*/ 0 w 956917"/>
                <a:gd name="connsiteY4" fmla="*/ 0 h 5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68381">
                  <a:moveTo>
                    <a:pt x="0" y="0"/>
                  </a:moveTo>
                  <a:lnTo>
                    <a:pt x="956917" y="0"/>
                  </a:lnTo>
                  <a:lnTo>
                    <a:pt x="953668" y="547735"/>
                  </a:lnTo>
                  <a:cubicBezTo>
                    <a:pt x="465056" y="663586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2401760" y="2964958"/>
              <a:ext cx="1637622" cy="64807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2551713" y="3036966"/>
              <a:ext cx="1322279" cy="5040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57702"/>
          <a:stretch/>
        </p:blipFill>
        <p:spPr>
          <a:xfrm>
            <a:off x="0" y="1673161"/>
            <a:ext cx="9144000" cy="17885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урочной и внеурочной деятельности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2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0" y="-8626"/>
            <a:ext cx="9144000" cy="51521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201864" y="4629840"/>
            <a:ext cx="2303253" cy="513660"/>
            <a:chOff x="2401760" y="2683731"/>
            <a:chExt cx="4609941" cy="1263341"/>
          </a:xfrm>
        </p:grpSpPr>
        <p:sp>
          <p:nvSpPr>
            <p:cNvPr id="7" name="TextBox 6"/>
            <p:cNvSpPr txBox="1"/>
            <p:nvPr/>
          </p:nvSpPr>
          <p:spPr>
            <a:xfrm>
              <a:off x="3995701" y="2860760"/>
              <a:ext cx="3016000" cy="74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ГИМНАЗИЯ №6</a:t>
              </a:r>
            </a:p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ИМЕНИ  С.Ф.ВЕНЗЕЛЕВА</a:t>
              </a:r>
              <a:endParaRPr lang="ru-RU" sz="1200" b="1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>
            <a:xfrm>
              <a:off x="2483862" y="2683731"/>
              <a:ext cx="1458279" cy="1170548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686" h="1170548">
                  <a:moveTo>
                    <a:pt x="0" y="34003"/>
                  </a:moveTo>
                  <a:cubicBezTo>
                    <a:pt x="401990" y="641328"/>
                    <a:pt x="913161" y="-170714"/>
                    <a:pt x="1410686" y="34003"/>
                  </a:cubicBezTo>
                  <a:lnTo>
                    <a:pt x="1410686" y="1170548"/>
                  </a:lnTo>
                  <a:cubicBezTo>
                    <a:pt x="940457" y="1170548"/>
                    <a:pt x="1016140" y="733821"/>
                    <a:pt x="0" y="1170548"/>
                  </a:cubicBezTo>
                  <a:lnTo>
                    <a:pt x="0" y="3400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"/>
            <p:cNvSpPr/>
            <p:nvPr/>
          </p:nvSpPr>
          <p:spPr>
            <a:xfrm>
              <a:off x="2551714" y="2754893"/>
              <a:ext cx="1322278" cy="1044494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5263"/>
                <a:gd name="connsiteY0" fmla="*/ 154878 h 1291423"/>
                <a:gd name="connsiteX1" fmla="*/ 1415263 w 1415263"/>
                <a:gd name="connsiteY1" fmla="*/ 29857 h 1291423"/>
                <a:gd name="connsiteX2" fmla="*/ 1410686 w 1415263"/>
                <a:gd name="connsiteY2" fmla="*/ 1291423 h 1291423"/>
                <a:gd name="connsiteX3" fmla="*/ 0 w 1415263"/>
                <a:gd name="connsiteY3" fmla="*/ 1291423 h 1291423"/>
                <a:gd name="connsiteX4" fmla="*/ 0 w 1415263"/>
                <a:gd name="connsiteY4" fmla="*/ 154878 h 1291423"/>
                <a:gd name="connsiteX0" fmla="*/ 0 w 1415263"/>
                <a:gd name="connsiteY0" fmla="*/ 212080 h 1348625"/>
                <a:gd name="connsiteX1" fmla="*/ 1415263 w 1415263"/>
                <a:gd name="connsiteY1" fmla="*/ 87059 h 1348625"/>
                <a:gd name="connsiteX2" fmla="*/ 1410686 w 1415263"/>
                <a:gd name="connsiteY2" fmla="*/ 1348625 h 1348625"/>
                <a:gd name="connsiteX3" fmla="*/ 0 w 1415263"/>
                <a:gd name="connsiteY3" fmla="*/ 1348625 h 1348625"/>
                <a:gd name="connsiteX4" fmla="*/ 0 w 1415263"/>
                <a:gd name="connsiteY4" fmla="*/ 212080 h 1348625"/>
                <a:gd name="connsiteX0" fmla="*/ 0 w 1415263"/>
                <a:gd name="connsiteY0" fmla="*/ 218473 h 1355018"/>
                <a:gd name="connsiteX1" fmla="*/ 1415263 w 1415263"/>
                <a:gd name="connsiteY1" fmla="*/ 93452 h 1355018"/>
                <a:gd name="connsiteX2" fmla="*/ 1410686 w 1415263"/>
                <a:gd name="connsiteY2" fmla="*/ 1355018 h 1355018"/>
                <a:gd name="connsiteX3" fmla="*/ 0 w 1415263"/>
                <a:gd name="connsiteY3" fmla="*/ 1355018 h 1355018"/>
                <a:gd name="connsiteX4" fmla="*/ 0 w 1415263"/>
                <a:gd name="connsiteY4" fmla="*/ 218473 h 1355018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263" h="1434576">
                  <a:moveTo>
                    <a:pt x="0" y="218473"/>
                  </a:moveTo>
                  <a:cubicBezTo>
                    <a:pt x="415723" y="729192"/>
                    <a:pt x="1123745" y="-304480"/>
                    <a:pt x="1415263" y="93452"/>
                  </a:cubicBezTo>
                  <a:cubicBezTo>
                    <a:pt x="1413737" y="513974"/>
                    <a:pt x="1407633" y="1014054"/>
                    <a:pt x="1406107" y="1434576"/>
                  </a:cubicBezTo>
                  <a:cubicBezTo>
                    <a:pt x="977079" y="1343651"/>
                    <a:pt x="1016140" y="918291"/>
                    <a:pt x="0" y="1355018"/>
                  </a:cubicBezTo>
                  <a:lnTo>
                    <a:pt x="0" y="2184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2707614" y="3398824"/>
              <a:ext cx="989201" cy="548248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48248">
                  <a:moveTo>
                    <a:pt x="0" y="0"/>
                  </a:moveTo>
                  <a:lnTo>
                    <a:pt x="956917" y="0"/>
                  </a:lnTo>
                  <a:lnTo>
                    <a:pt x="956917" y="526637"/>
                  </a:lnTo>
                  <a:cubicBezTo>
                    <a:pt x="468305" y="642488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46"/>
            <p:cNvSpPr/>
            <p:nvPr/>
          </p:nvSpPr>
          <p:spPr>
            <a:xfrm>
              <a:off x="2766443" y="3418917"/>
              <a:ext cx="853951" cy="453390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81851"/>
                <a:gd name="connsiteX1" fmla="*/ 956917 w 956917"/>
                <a:gd name="connsiteY1" fmla="*/ 0 h 581851"/>
                <a:gd name="connsiteX2" fmla="*/ 953668 w 956917"/>
                <a:gd name="connsiteY2" fmla="*/ 561800 h 581851"/>
                <a:gd name="connsiteX3" fmla="*/ 0 w 956917"/>
                <a:gd name="connsiteY3" fmla="*/ 526637 h 581851"/>
                <a:gd name="connsiteX4" fmla="*/ 0 w 956917"/>
                <a:gd name="connsiteY4" fmla="*/ 0 h 581851"/>
                <a:gd name="connsiteX0" fmla="*/ 0 w 956917"/>
                <a:gd name="connsiteY0" fmla="*/ 0 h 568381"/>
                <a:gd name="connsiteX1" fmla="*/ 956917 w 956917"/>
                <a:gd name="connsiteY1" fmla="*/ 0 h 568381"/>
                <a:gd name="connsiteX2" fmla="*/ 953668 w 956917"/>
                <a:gd name="connsiteY2" fmla="*/ 547735 h 568381"/>
                <a:gd name="connsiteX3" fmla="*/ 0 w 956917"/>
                <a:gd name="connsiteY3" fmla="*/ 526637 h 568381"/>
                <a:gd name="connsiteX4" fmla="*/ 0 w 956917"/>
                <a:gd name="connsiteY4" fmla="*/ 0 h 5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68381">
                  <a:moveTo>
                    <a:pt x="0" y="0"/>
                  </a:moveTo>
                  <a:lnTo>
                    <a:pt x="956917" y="0"/>
                  </a:lnTo>
                  <a:lnTo>
                    <a:pt x="953668" y="547735"/>
                  </a:lnTo>
                  <a:cubicBezTo>
                    <a:pt x="465056" y="663586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2401760" y="2964958"/>
              <a:ext cx="1637622" cy="64807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2551713" y="3036966"/>
              <a:ext cx="1322279" cy="5040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9898" y="754962"/>
            <a:ext cx="886420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Изменился общий объем аудиторной работы обучающихся, включая обучающихся с ОВЗ, произошли изменения в количестве учебных предметов, </a:t>
            </a:r>
            <a:r>
              <a:rPr lang="ru-RU" sz="2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изучающихся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на углубленном уровне, введено понятие «учебный модуль». Все эти изменения требуют пересмотра учебного плана образовательной организации, рабочих программ по учебным предметам, программ внеурочной деятельности. </a:t>
            </a:r>
            <a:endParaRPr lang="ru-RU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33D9B8-A476-446C-B51F-71665B86B723}"/>
              </a:ext>
            </a:extLst>
          </p:cNvPr>
          <p:cNvSpPr/>
          <p:nvPr/>
        </p:nvSpPr>
        <p:spPr>
          <a:xfrm>
            <a:off x="139304" y="45244"/>
            <a:ext cx="8864203" cy="973931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Century Gothic" panose="020B0502020202020204" pitchFamily="34" charset="0"/>
              </a:rPr>
              <a:t>Изменения ФГОС в соответствии с изменениями и дополнениями ФЗ-273 «Об образовании в РФ»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-595" y="-8626"/>
            <a:ext cx="9144000" cy="51521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201864" y="4629840"/>
            <a:ext cx="2303253" cy="513660"/>
            <a:chOff x="2401760" y="2683731"/>
            <a:chExt cx="4609941" cy="1263341"/>
          </a:xfrm>
        </p:grpSpPr>
        <p:sp>
          <p:nvSpPr>
            <p:cNvPr id="7" name="TextBox 6"/>
            <p:cNvSpPr txBox="1"/>
            <p:nvPr/>
          </p:nvSpPr>
          <p:spPr>
            <a:xfrm>
              <a:off x="3995701" y="2860760"/>
              <a:ext cx="3016000" cy="74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ГИМНАЗИЯ №6</a:t>
              </a:r>
            </a:p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ИМЕНИ  С.Ф.ВЕНЗЕЛЕВА</a:t>
              </a:r>
              <a:endParaRPr lang="ru-RU" sz="1200" b="1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>
            <a:xfrm>
              <a:off x="2483862" y="2683731"/>
              <a:ext cx="1458279" cy="1170548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686" h="1170548">
                  <a:moveTo>
                    <a:pt x="0" y="34003"/>
                  </a:moveTo>
                  <a:cubicBezTo>
                    <a:pt x="401990" y="641328"/>
                    <a:pt x="913161" y="-170714"/>
                    <a:pt x="1410686" y="34003"/>
                  </a:cubicBezTo>
                  <a:lnTo>
                    <a:pt x="1410686" y="1170548"/>
                  </a:lnTo>
                  <a:cubicBezTo>
                    <a:pt x="940457" y="1170548"/>
                    <a:pt x="1016140" y="733821"/>
                    <a:pt x="0" y="1170548"/>
                  </a:cubicBezTo>
                  <a:lnTo>
                    <a:pt x="0" y="3400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"/>
            <p:cNvSpPr/>
            <p:nvPr/>
          </p:nvSpPr>
          <p:spPr>
            <a:xfrm>
              <a:off x="2551714" y="2754893"/>
              <a:ext cx="1322278" cy="1044494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5263"/>
                <a:gd name="connsiteY0" fmla="*/ 154878 h 1291423"/>
                <a:gd name="connsiteX1" fmla="*/ 1415263 w 1415263"/>
                <a:gd name="connsiteY1" fmla="*/ 29857 h 1291423"/>
                <a:gd name="connsiteX2" fmla="*/ 1410686 w 1415263"/>
                <a:gd name="connsiteY2" fmla="*/ 1291423 h 1291423"/>
                <a:gd name="connsiteX3" fmla="*/ 0 w 1415263"/>
                <a:gd name="connsiteY3" fmla="*/ 1291423 h 1291423"/>
                <a:gd name="connsiteX4" fmla="*/ 0 w 1415263"/>
                <a:gd name="connsiteY4" fmla="*/ 154878 h 1291423"/>
                <a:gd name="connsiteX0" fmla="*/ 0 w 1415263"/>
                <a:gd name="connsiteY0" fmla="*/ 212080 h 1348625"/>
                <a:gd name="connsiteX1" fmla="*/ 1415263 w 1415263"/>
                <a:gd name="connsiteY1" fmla="*/ 87059 h 1348625"/>
                <a:gd name="connsiteX2" fmla="*/ 1410686 w 1415263"/>
                <a:gd name="connsiteY2" fmla="*/ 1348625 h 1348625"/>
                <a:gd name="connsiteX3" fmla="*/ 0 w 1415263"/>
                <a:gd name="connsiteY3" fmla="*/ 1348625 h 1348625"/>
                <a:gd name="connsiteX4" fmla="*/ 0 w 1415263"/>
                <a:gd name="connsiteY4" fmla="*/ 212080 h 1348625"/>
                <a:gd name="connsiteX0" fmla="*/ 0 w 1415263"/>
                <a:gd name="connsiteY0" fmla="*/ 218473 h 1355018"/>
                <a:gd name="connsiteX1" fmla="*/ 1415263 w 1415263"/>
                <a:gd name="connsiteY1" fmla="*/ 93452 h 1355018"/>
                <a:gd name="connsiteX2" fmla="*/ 1410686 w 1415263"/>
                <a:gd name="connsiteY2" fmla="*/ 1355018 h 1355018"/>
                <a:gd name="connsiteX3" fmla="*/ 0 w 1415263"/>
                <a:gd name="connsiteY3" fmla="*/ 1355018 h 1355018"/>
                <a:gd name="connsiteX4" fmla="*/ 0 w 1415263"/>
                <a:gd name="connsiteY4" fmla="*/ 218473 h 1355018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263" h="1434576">
                  <a:moveTo>
                    <a:pt x="0" y="218473"/>
                  </a:moveTo>
                  <a:cubicBezTo>
                    <a:pt x="415723" y="729192"/>
                    <a:pt x="1123745" y="-304480"/>
                    <a:pt x="1415263" y="93452"/>
                  </a:cubicBezTo>
                  <a:cubicBezTo>
                    <a:pt x="1413737" y="513974"/>
                    <a:pt x="1407633" y="1014054"/>
                    <a:pt x="1406107" y="1434576"/>
                  </a:cubicBezTo>
                  <a:cubicBezTo>
                    <a:pt x="977079" y="1343651"/>
                    <a:pt x="1016140" y="918291"/>
                    <a:pt x="0" y="1355018"/>
                  </a:cubicBezTo>
                  <a:lnTo>
                    <a:pt x="0" y="2184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2707614" y="3398824"/>
              <a:ext cx="989201" cy="548248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48248">
                  <a:moveTo>
                    <a:pt x="0" y="0"/>
                  </a:moveTo>
                  <a:lnTo>
                    <a:pt x="956917" y="0"/>
                  </a:lnTo>
                  <a:lnTo>
                    <a:pt x="956917" y="526637"/>
                  </a:lnTo>
                  <a:cubicBezTo>
                    <a:pt x="468305" y="642488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46"/>
            <p:cNvSpPr/>
            <p:nvPr/>
          </p:nvSpPr>
          <p:spPr>
            <a:xfrm>
              <a:off x="2766443" y="3418917"/>
              <a:ext cx="853951" cy="453390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81851"/>
                <a:gd name="connsiteX1" fmla="*/ 956917 w 956917"/>
                <a:gd name="connsiteY1" fmla="*/ 0 h 581851"/>
                <a:gd name="connsiteX2" fmla="*/ 953668 w 956917"/>
                <a:gd name="connsiteY2" fmla="*/ 561800 h 581851"/>
                <a:gd name="connsiteX3" fmla="*/ 0 w 956917"/>
                <a:gd name="connsiteY3" fmla="*/ 526637 h 581851"/>
                <a:gd name="connsiteX4" fmla="*/ 0 w 956917"/>
                <a:gd name="connsiteY4" fmla="*/ 0 h 581851"/>
                <a:gd name="connsiteX0" fmla="*/ 0 w 956917"/>
                <a:gd name="connsiteY0" fmla="*/ 0 h 568381"/>
                <a:gd name="connsiteX1" fmla="*/ 956917 w 956917"/>
                <a:gd name="connsiteY1" fmla="*/ 0 h 568381"/>
                <a:gd name="connsiteX2" fmla="*/ 953668 w 956917"/>
                <a:gd name="connsiteY2" fmla="*/ 547735 h 568381"/>
                <a:gd name="connsiteX3" fmla="*/ 0 w 956917"/>
                <a:gd name="connsiteY3" fmla="*/ 526637 h 568381"/>
                <a:gd name="connsiteX4" fmla="*/ 0 w 956917"/>
                <a:gd name="connsiteY4" fmla="*/ 0 h 5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68381">
                  <a:moveTo>
                    <a:pt x="0" y="0"/>
                  </a:moveTo>
                  <a:lnTo>
                    <a:pt x="956917" y="0"/>
                  </a:lnTo>
                  <a:lnTo>
                    <a:pt x="953668" y="547735"/>
                  </a:lnTo>
                  <a:cubicBezTo>
                    <a:pt x="465056" y="663586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2401760" y="2964958"/>
              <a:ext cx="1637622" cy="64807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2551713" y="3036966"/>
              <a:ext cx="1322279" cy="5040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818" y="0"/>
            <a:ext cx="70976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33D9B8-A476-446C-B51F-71665B86B723}"/>
              </a:ext>
            </a:extLst>
          </p:cNvPr>
          <p:cNvSpPr/>
          <p:nvPr/>
        </p:nvSpPr>
        <p:spPr>
          <a:xfrm>
            <a:off x="139304" y="45244"/>
            <a:ext cx="8864203" cy="973931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Century Gothic" panose="020B0502020202020204" pitchFamily="34" charset="0"/>
              </a:rPr>
              <a:t>Изменения ФГОС в соответствии с изменениями и дополнениями ФЗ-273 «Об образовании в РФ»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-595" y="-8626"/>
            <a:ext cx="9144000" cy="51521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8" y="45244"/>
            <a:ext cx="9144000" cy="473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33D9B8-A476-446C-B51F-71665B86B723}"/>
              </a:ext>
            </a:extLst>
          </p:cNvPr>
          <p:cNvSpPr/>
          <p:nvPr/>
        </p:nvSpPr>
        <p:spPr>
          <a:xfrm>
            <a:off x="139304" y="45244"/>
            <a:ext cx="8864203" cy="973931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Century Gothic" panose="020B0502020202020204" pitchFamily="34" charset="0"/>
              </a:rPr>
              <a:t>Изменения ФГОС в соответствии с изменениями и дополнениями ФЗ-273 «Об образовании в РФ»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0" y="-8626"/>
            <a:ext cx="9144000" cy="51521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59" y="0"/>
            <a:ext cx="81922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33D9B8-A476-446C-B51F-71665B86B723}"/>
              </a:ext>
            </a:extLst>
          </p:cNvPr>
          <p:cNvSpPr/>
          <p:nvPr/>
        </p:nvSpPr>
        <p:spPr>
          <a:xfrm>
            <a:off x="139304" y="45244"/>
            <a:ext cx="8864203" cy="973931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Century Gothic" panose="020B0502020202020204" pitchFamily="34" charset="0"/>
              </a:rPr>
              <a:t>Изменения ФГОС в соответствии с изменениями и дополнениями ФЗ-273 «Об образовании в РФ»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-595" y="-8626"/>
            <a:ext cx="9144000" cy="51521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179" y="45244"/>
            <a:ext cx="6735871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062" y="940000"/>
            <a:ext cx="24429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изучения тем в пределах одного класса может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варьироваться.</a:t>
            </a:r>
          </a:p>
        </p:txBody>
      </p:sp>
    </p:spTree>
    <p:extLst>
      <p:ext uri="{BB962C8B-B14F-4D97-AF65-F5344CB8AC3E}">
        <p14:creationId xmlns:p14="http://schemas.microsoft.com/office/powerpoint/2010/main" val="16500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33D9B8-A476-446C-B51F-71665B86B723}"/>
              </a:ext>
            </a:extLst>
          </p:cNvPr>
          <p:cNvSpPr/>
          <p:nvPr/>
        </p:nvSpPr>
        <p:spPr>
          <a:xfrm>
            <a:off x="139304" y="45244"/>
            <a:ext cx="8864203" cy="973931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Century Gothic" panose="020B0502020202020204" pitchFamily="34" charset="0"/>
              </a:rPr>
              <a:t>Изменения ФГОС в соответствии с изменениями и дополнениями ФЗ-273 «Об образовании в РФ»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-595" y="-8626"/>
            <a:ext cx="9144000" cy="51521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201864" y="4629840"/>
            <a:ext cx="2303253" cy="513660"/>
            <a:chOff x="2401760" y="2683731"/>
            <a:chExt cx="4609941" cy="1263341"/>
          </a:xfrm>
        </p:grpSpPr>
        <p:sp>
          <p:nvSpPr>
            <p:cNvPr id="7" name="TextBox 6"/>
            <p:cNvSpPr txBox="1"/>
            <p:nvPr/>
          </p:nvSpPr>
          <p:spPr>
            <a:xfrm>
              <a:off x="3995701" y="2860760"/>
              <a:ext cx="3016000" cy="74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ГИМНАЗИЯ №6</a:t>
              </a:r>
            </a:p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ИМЕНИ  С.Ф.ВЕНЗЕЛЕВА</a:t>
              </a:r>
              <a:endParaRPr lang="ru-RU" sz="1200" b="1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>
            <a:xfrm>
              <a:off x="2483862" y="2683731"/>
              <a:ext cx="1458279" cy="1170548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686" h="1170548">
                  <a:moveTo>
                    <a:pt x="0" y="34003"/>
                  </a:moveTo>
                  <a:cubicBezTo>
                    <a:pt x="401990" y="641328"/>
                    <a:pt x="913161" y="-170714"/>
                    <a:pt x="1410686" y="34003"/>
                  </a:cubicBezTo>
                  <a:lnTo>
                    <a:pt x="1410686" y="1170548"/>
                  </a:lnTo>
                  <a:cubicBezTo>
                    <a:pt x="940457" y="1170548"/>
                    <a:pt x="1016140" y="733821"/>
                    <a:pt x="0" y="1170548"/>
                  </a:cubicBezTo>
                  <a:lnTo>
                    <a:pt x="0" y="3400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"/>
            <p:cNvSpPr/>
            <p:nvPr/>
          </p:nvSpPr>
          <p:spPr>
            <a:xfrm>
              <a:off x="2551714" y="2754893"/>
              <a:ext cx="1322278" cy="1044494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5263"/>
                <a:gd name="connsiteY0" fmla="*/ 154878 h 1291423"/>
                <a:gd name="connsiteX1" fmla="*/ 1415263 w 1415263"/>
                <a:gd name="connsiteY1" fmla="*/ 29857 h 1291423"/>
                <a:gd name="connsiteX2" fmla="*/ 1410686 w 1415263"/>
                <a:gd name="connsiteY2" fmla="*/ 1291423 h 1291423"/>
                <a:gd name="connsiteX3" fmla="*/ 0 w 1415263"/>
                <a:gd name="connsiteY3" fmla="*/ 1291423 h 1291423"/>
                <a:gd name="connsiteX4" fmla="*/ 0 w 1415263"/>
                <a:gd name="connsiteY4" fmla="*/ 154878 h 1291423"/>
                <a:gd name="connsiteX0" fmla="*/ 0 w 1415263"/>
                <a:gd name="connsiteY0" fmla="*/ 212080 h 1348625"/>
                <a:gd name="connsiteX1" fmla="*/ 1415263 w 1415263"/>
                <a:gd name="connsiteY1" fmla="*/ 87059 h 1348625"/>
                <a:gd name="connsiteX2" fmla="*/ 1410686 w 1415263"/>
                <a:gd name="connsiteY2" fmla="*/ 1348625 h 1348625"/>
                <a:gd name="connsiteX3" fmla="*/ 0 w 1415263"/>
                <a:gd name="connsiteY3" fmla="*/ 1348625 h 1348625"/>
                <a:gd name="connsiteX4" fmla="*/ 0 w 1415263"/>
                <a:gd name="connsiteY4" fmla="*/ 212080 h 1348625"/>
                <a:gd name="connsiteX0" fmla="*/ 0 w 1415263"/>
                <a:gd name="connsiteY0" fmla="*/ 218473 h 1355018"/>
                <a:gd name="connsiteX1" fmla="*/ 1415263 w 1415263"/>
                <a:gd name="connsiteY1" fmla="*/ 93452 h 1355018"/>
                <a:gd name="connsiteX2" fmla="*/ 1410686 w 1415263"/>
                <a:gd name="connsiteY2" fmla="*/ 1355018 h 1355018"/>
                <a:gd name="connsiteX3" fmla="*/ 0 w 1415263"/>
                <a:gd name="connsiteY3" fmla="*/ 1355018 h 1355018"/>
                <a:gd name="connsiteX4" fmla="*/ 0 w 1415263"/>
                <a:gd name="connsiteY4" fmla="*/ 218473 h 1355018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263" h="1434576">
                  <a:moveTo>
                    <a:pt x="0" y="218473"/>
                  </a:moveTo>
                  <a:cubicBezTo>
                    <a:pt x="415723" y="729192"/>
                    <a:pt x="1123745" y="-304480"/>
                    <a:pt x="1415263" y="93452"/>
                  </a:cubicBezTo>
                  <a:cubicBezTo>
                    <a:pt x="1413737" y="513974"/>
                    <a:pt x="1407633" y="1014054"/>
                    <a:pt x="1406107" y="1434576"/>
                  </a:cubicBezTo>
                  <a:cubicBezTo>
                    <a:pt x="977079" y="1343651"/>
                    <a:pt x="1016140" y="918291"/>
                    <a:pt x="0" y="1355018"/>
                  </a:cubicBezTo>
                  <a:lnTo>
                    <a:pt x="0" y="2184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2707614" y="3398824"/>
              <a:ext cx="989201" cy="548248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48248">
                  <a:moveTo>
                    <a:pt x="0" y="0"/>
                  </a:moveTo>
                  <a:lnTo>
                    <a:pt x="956917" y="0"/>
                  </a:lnTo>
                  <a:lnTo>
                    <a:pt x="956917" y="526637"/>
                  </a:lnTo>
                  <a:cubicBezTo>
                    <a:pt x="468305" y="642488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46"/>
            <p:cNvSpPr/>
            <p:nvPr/>
          </p:nvSpPr>
          <p:spPr>
            <a:xfrm>
              <a:off x="2766443" y="3418917"/>
              <a:ext cx="853951" cy="453390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81851"/>
                <a:gd name="connsiteX1" fmla="*/ 956917 w 956917"/>
                <a:gd name="connsiteY1" fmla="*/ 0 h 581851"/>
                <a:gd name="connsiteX2" fmla="*/ 953668 w 956917"/>
                <a:gd name="connsiteY2" fmla="*/ 561800 h 581851"/>
                <a:gd name="connsiteX3" fmla="*/ 0 w 956917"/>
                <a:gd name="connsiteY3" fmla="*/ 526637 h 581851"/>
                <a:gd name="connsiteX4" fmla="*/ 0 w 956917"/>
                <a:gd name="connsiteY4" fmla="*/ 0 h 581851"/>
                <a:gd name="connsiteX0" fmla="*/ 0 w 956917"/>
                <a:gd name="connsiteY0" fmla="*/ 0 h 568381"/>
                <a:gd name="connsiteX1" fmla="*/ 956917 w 956917"/>
                <a:gd name="connsiteY1" fmla="*/ 0 h 568381"/>
                <a:gd name="connsiteX2" fmla="*/ 953668 w 956917"/>
                <a:gd name="connsiteY2" fmla="*/ 547735 h 568381"/>
                <a:gd name="connsiteX3" fmla="*/ 0 w 956917"/>
                <a:gd name="connsiteY3" fmla="*/ 526637 h 568381"/>
                <a:gd name="connsiteX4" fmla="*/ 0 w 956917"/>
                <a:gd name="connsiteY4" fmla="*/ 0 h 5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68381">
                  <a:moveTo>
                    <a:pt x="0" y="0"/>
                  </a:moveTo>
                  <a:lnTo>
                    <a:pt x="956917" y="0"/>
                  </a:lnTo>
                  <a:lnTo>
                    <a:pt x="953668" y="547735"/>
                  </a:lnTo>
                  <a:cubicBezTo>
                    <a:pt x="465056" y="663586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2401760" y="2964958"/>
              <a:ext cx="1637622" cy="64807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2551713" y="3036966"/>
              <a:ext cx="1322279" cy="5040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b="70722"/>
          <a:stretch/>
        </p:blipFill>
        <p:spPr>
          <a:xfrm>
            <a:off x="0" y="-8626"/>
            <a:ext cx="9113032" cy="150021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9304" y="1570862"/>
            <a:ext cx="85639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</a:rPr>
              <a:t>Примерные рабочие программы по предметам обязательной части учебного плана доступны педагогам посредством портала Единого содержания общего образования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https://edsoo.ru/Primernie_rabochie_progra.htm</a:t>
            </a:r>
            <a:r>
              <a:rPr lang="ru-RU" sz="2000" dirty="0">
                <a:latin typeface="Times New Roman" panose="02020603050405020304" pitchFamily="18" charset="0"/>
              </a:rPr>
              <a:t>, а также реестра примерных основных общеобразовательных программ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https://fgosreestr.ru</a:t>
            </a:r>
            <a:r>
              <a:rPr lang="ru-RU" sz="2000" dirty="0">
                <a:latin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На портале Единого содержания общего образования действует конструктор рабочих программ – удобный бесплатный онлайн-сервис для индивидуализации примерных рабочих программ по учебным предметам: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https://edsoo.ru/constructor/</a:t>
            </a:r>
            <a:r>
              <a:rPr lang="ru-RU" sz="2000" dirty="0">
                <a:latin typeface="Times New Roman" panose="02020603050405020304" pitchFamily="18" charset="0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780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33D9B8-A476-446C-B51F-71665B86B723}"/>
              </a:ext>
            </a:extLst>
          </p:cNvPr>
          <p:cNvSpPr/>
          <p:nvPr/>
        </p:nvSpPr>
        <p:spPr>
          <a:xfrm>
            <a:off x="139304" y="45244"/>
            <a:ext cx="8864203" cy="973931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Century Gothic" panose="020B0502020202020204" pitchFamily="34" charset="0"/>
              </a:rPr>
              <a:t>Изменения ФГОС в соответствии с изменениями и дополнениями ФЗ-273 «Об образовании в РФ»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0" y="-8626"/>
            <a:ext cx="9144000" cy="51521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201864" y="4629840"/>
            <a:ext cx="2303253" cy="513660"/>
            <a:chOff x="2401760" y="2683731"/>
            <a:chExt cx="4609941" cy="1263341"/>
          </a:xfrm>
        </p:grpSpPr>
        <p:sp>
          <p:nvSpPr>
            <p:cNvPr id="7" name="TextBox 6"/>
            <p:cNvSpPr txBox="1"/>
            <p:nvPr/>
          </p:nvSpPr>
          <p:spPr>
            <a:xfrm>
              <a:off x="3995701" y="2860760"/>
              <a:ext cx="3016000" cy="74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ГИМНАЗИЯ №6</a:t>
              </a:r>
            </a:p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ИМЕНИ  С.Ф.ВЕНЗЕЛЕВА</a:t>
              </a:r>
              <a:endParaRPr lang="ru-RU" sz="1200" b="1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>
            <a:xfrm>
              <a:off x="2483862" y="2683731"/>
              <a:ext cx="1458279" cy="1170548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686" h="1170548">
                  <a:moveTo>
                    <a:pt x="0" y="34003"/>
                  </a:moveTo>
                  <a:cubicBezTo>
                    <a:pt x="401990" y="641328"/>
                    <a:pt x="913161" y="-170714"/>
                    <a:pt x="1410686" y="34003"/>
                  </a:cubicBezTo>
                  <a:lnTo>
                    <a:pt x="1410686" y="1170548"/>
                  </a:lnTo>
                  <a:cubicBezTo>
                    <a:pt x="940457" y="1170548"/>
                    <a:pt x="1016140" y="733821"/>
                    <a:pt x="0" y="1170548"/>
                  </a:cubicBezTo>
                  <a:lnTo>
                    <a:pt x="0" y="3400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"/>
            <p:cNvSpPr/>
            <p:nvPr/>
          </p:nvSpPr>
          <p:spPr>
            <a:xfrm>
              <a:off x="2551714" y="2754893"/>
              <a:ext cx="1322278" cy="1044494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5263"/>
                <a:gd name="connsiteY0" fmla="*/ 154878 h 1291423"/>
                <a:gd name="connsiteX1" fmla="*/ 1415263 w 1415263"/>
                <a:gd name="connsiteY1" fmla="*/ 29857 h 1291423"/>
                <a:gd name="connsiteX2" fmla="*/ 1410686 w 1415263"/>
                <a:gd name="connsiteY2" fmla="*/ 1291423 h 1291423"/>
                <a:gd name="connsiteX3" fmla="*/ 0 w 1415263"/>
                <a:gd name="connsiteY3" fmla="*/ 1291423 h 1291423"/>
                <a:gd name="connsiteX4" fmla="*/ 0 w 1415263"/>
                <a:gd name="connsiteY4" fmla="*/ 154878 h 1291423"/>
                <a:gd name="connsiteX0" fmla="*/ 0 w 1415263"/>
                <a:gd name="connsiteY0" fmla="*/ 212080 h 1348625"/>
                <a:gd name="connsiteX1" fmla="*/ 1415263 w 1415263"/>
                <a:gd name="connsiteY1" fmla="*/ 87059 h 1348625"/>
                <a:gd name="connsiteX2" fmla="*/ 1410686 w 1415263"/>
                <a:gd name="connsiteY2" fmla="*/ 1348625 h 1348625"/>
                <a:gd name="connsiteX3" fmla="*/ 0 w 1415263"/>
                <a:gd name="connsiteY3" fmla="*/ 1348625 h 1348625"/>
                <a:gd name="connsiteX4" fmla="*/ 0 w 1415263"/>
                <a:gd name="connsiteY4" fmla="*/ 212080 h 1348625"/>
                <a:gd name="connsiteX0" fmla="*/ 0 w 1415263"/>
                <a:gd name="connsiteY0" fmla="*/ 218473 h 1355018"/>
                <a:gd name="connsiteX1" fmla="*/ 1415263 w 1415263"/>
                <a:gd name="connsiteY1" fmla="*/ 93452 h 1355018"/>
                <a:gd name="connsiteX2" fmla="*/ 1410686 w 1415263"/>
                <a:gd name="connsiteY2" fmla="*/ 1355018 h 1355018"/>
                <a:gd name="connsiteX3" fmla="*/ 0 w 1415263"/>
                <a:gd name="connsiteY3" fmla="*/ 1355018 h 1355018"/>
                <a:gd name="connsiteX4" fmla="*/ 0 w 1415263"/>
                <a:gd name="connsiteY4" fmla="*/ 218473 h 1355018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263" h="1434576">
                  <a:moveTo>
                    <a:pt x="0" y="218473"/>
                  </a:moveTo>
                  <a:cubicBezTo>
                    <a:pt x="415723" y="729192"/>
                    <a:pt x="1123745" y="-304480"/>
                    <a:pt x="1415263" y="93452"/>
                  </a:cubicBezTo>
                  <a:cubicBezTo>
                    <a:pt x="1413737" y="513974"/>
                    <a:pt x="1407633" y="1014054"/>
                    <a:pt x="1406107" y="1434576"/>
                  </a:cubicBezTo>
                  <a:cubicBezTo>
                    <a:pt x="977079" y="1343651"/>
                    <a:pt x="1016140" y="918291"/>
                    <a:pt x="0" y="1355018"/>
                  </a:cubicBezTo>
                  <a:lnTo>
                    <a:pt x="0" y="2184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2707614" y="3398824"/>
              <a:ext cx="989201" cy="548248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48248">
                  <a:moveTo>
                    <a:pt x="0" y="0"/>
                  </a:moveTo>
                  <a:lnTo>
                    <a:pt x="956917" y="0"/>
                  </a:lnTo>
                  <a:lnTo>
                    <a:pt x="956917" y="526637"/>
                  </a:lnTo>
                  <a:cubicBezTo>
                    <a:pt x="468305" y="642488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46"/>
            <p:cNvSpPr/>
            <p:nvPr/>
          </p:nvSpPr>
          <p:spPr>
            <a:xfrm>
              <a:off x="2766443" y="3418917"/>
              <a:ext cx="853951" cy="453390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81851"/>
                <a:gd name="connsiteX1" fmla="*/ 956917 w 956917"/>
                <a:gd name="connsiteY1" fmla="*/ 0 h 581851"/>
                <a:gd name="connsiteX2" fmla="*/ 953668 w 956917"/>
                <a:gd name="connsiteY2" fmla="*/ 561800 h 581851"/>
                <a:gd name="connsiteX3" fmla="*/ 0 w 956917"/>
                <a:gd name="connsiteY3" fmla="*/ 526637 h 581851"/>
                <a:gd name="connsiteX4" fmla="*/ 0 w 956917"/>
                <a:gd name="connsiteY4" fmla="*/ 0 h 581851"/>
                <a:gd name="connsiteX0" fmla="*/ 0 w 956917"/>
                <a:gd name="connsiteY0" fmla="*/ 0 h 568381"/>
                <a:gd name="connsiteX1" fmla="*/ 956917 w 956917"/>
                <a:gd name="connsiteY1" fmla="*/ 0 h 568381"/>
                <a:gd name="connsiteX2" fmla="*/ 953668 w 956917"/>
                <a:gd name="connsiteY2" fmla="*/ 547735 h 568381"/>
                <a:gd name="connsiteX3" fmla="*/ 0 w 956917"/>
                <a:gd name="connsiteY3" fmla="*/ 526637 h 568381"/>
                <a:gd name="connsiteX4" fmla="*/ 0 w 956917"/>
                <a:gd name="connsiteY4" fmla="*/ 0 h 5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68381">
                  <a:moveTo>
                    <a:pt x="0" y="0"/>
                  </a:moveTo>
                  <a:lnTo>
                    <a:pt x="956917" y="0"/>
                  </a:lnTo>
                  <a:lnTo>
                    <a:pt x="953668" y="547735"/>
                  </a:lnTo>
                  <a:cubicBezTo>
                    <a:pt x="465056" y="663586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2401760" y="2964958"/>
              <a:ext cx="1637622" cy="64807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2551713" y="3036966"/>
              <a:ext cx="1322279" cy="5040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24414" y="1545461"/>
            <a:ext cx="8864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</a:rPr>
              <a:t>В помощь учителю разработаны и размещены в свободном доступе методические </a:t>
            </a:r>
            <a:r>
              <a:rPr lang="ru-RU" sz="2000" dirty="0" err="1">
                <a:latin typeface="Times New Roman" panose="02020603050405020304" pitchFamily="18" charset="0"/>
              </a:rPr>
              <a:t>видеоуроки</a:t>
            </a:r>
            <a:r>
              <a:rPr lang="ru-RU" sz="2000" dirty="0">
                <a:latin typeface="Times New Roman" panose="02020603050405020304" pitchFamily="18" charset="0"/>
              </a:rPr>
              <a:t> для педагогов, разработанные в соответствии с обновленными ФГОС начального и основного общего образования: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https://edsoo.ru/Metodicheskie_videouroki.htm</a:t>
            </a:r>
            <a:r>
              <a:rPr lang="ru-RU" sz="2000" dirty="0">
                <a:latin typeface="Times New Roman" panose="02020603050405020304" pitchFamily="18" charset="0"/>
              </a:rPr>
              <a:t>. </a:t>
            </a: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b="70722"/>
          <a:stretch/>
        </p:blipFill>
        <p:spPr>
          <a:xfrm>
            <a:off x="0" y="-8626"/>
            <a:ext cx="9113032" cy="150021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0768" y="2778079"/>
            <a:ext cx="8771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разработаны и размещены в свободном доступе учебные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посвященные актуальным вопросам обновления предметного содержания по основным предметным областям ФГОС НОО и ООО: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https://edsoo.ru/Metodicheskie_posobiya_i_v.htm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58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33D9B8-A476-446C-B51F-71665B86B723}"/>
              </a:ext>
            </a:extLst>
          </p:cNvPr>
          <p:cNvSpPr/>
          <p:nvPr/>
        </p:nvSpPr>
        <p:spPr>
          <a:xfrm>
            <a:off x="139304" y="45244"/>
            <a:ext cx="8864203" cy="973931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Century Gothic" panose="020B0502020202020204" pitchFamily="34" charset="0"/>
              </a:rPr>
              <a:t>Изменения ФГОС в соответствии с изменениями и дополнениями ФЗ-273 «Об образовании в РФ»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0" y="-8626"/>
            <a:ext cx="9144000" cy="51521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201864" y="4629840"/>
            <a:ext cx="2303253" cy="513660"/>
            <a:chOff x="2401760" y="2683731"/>
            <a:chExt cx="4609941" cy="1263341"/>
          </a:xfrm>
        </p:grpSpPr>
        <p:sp>
          <p:nvSpPr>
            <p:cNvPr id="7" name="TextBox 6"/>
            <p:cNvSpPr txBox="1"/>
            <p:nvPr/>
          </p:nvSpPr>
          <p:spPr>
            <a:xfrm>
              <a:off x="3995701" y="2860760"/>
              <a:ext cx="3016000" cy="74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ГИМНАЗИЯ №6</a:t>
              </a:r>
            </a:p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ИМЕНИ  С.Ф.ВЕНЗЕЛЕВА</a:t>
              </a:r>
              <a:endParaRPr lang="ru-RU" sz="1200" b="1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>
            <a:xfrm>
              <a:off x="2483862" y="2683731"/>
              <a:ext cx="1458279" cy="1170548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686" h="1170548">
                  <a:moveTo>
                    <a:pt x="0" y="34003"/>
                  </a:moveTo>
                  <a:cubicBezTo>
                    <a:pt x="401990" y="641328"/>
                    <a:pt x="913161" y="-170714"/>
                    <a:pt x="1410686" y="34003"/>
                  </a:cubicBezTo>
                  <a:lnTo>
                    <a:pt x="1410686" y="1170548"/>
                  </a:lnTo>
                  <a:cubicBezTo>
                    <a:pt x="940457" y="1170548"/>
                    <a:pt x="1016140" y="733821"/>
                    <a:pt x="0" y="1170548"/>
                  </a:cubicBezTo>
                  <a:lnTo>
                    <a:pt x="0" y="3400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"/>
            <p:cNvSpPr/>
            <p:nvPr/>
          </p:nvSpPr>
          <p:spPr>
            <a:xfrm>
              <a:off x="2551714" y="2754893"/>
              <a:ext cx="1322278" cy="1044494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5263"/>
                <a:gd name="connsiteY0" fmla="*/ 154878 h 1291423"/>
                <a:gd name="connsiteX1" fmla="*/ 1415263 w 1415263"/>
                <a:gd name="connsiteY1" fmla="*/ 29857 h 1291423"/>
                <a:gd name="connsiteX2" fmla="*/ 1410686 w 1415263"/>
                <a:gd name="connsiteY2" fmla="*/ 1291423 h 1291423"/>
                <a:gd name="connsiteX3" fmla="*/ 0 w 1415263"/>
                <a:gd name="connsiteY3" fmla="*/ 1291423 h 1291423"/>
                <a:gd name="connsiteX4" fmla="*/ 0 w 1415263"/>
                <a:gd name="connsiteY4" fmla="*/ 154878 h 1291423"/>
                <a:gd name="connsiteX0" fmla="*/ 0 w 1415263"/>
                <a:gd name="connsiteY0" fmla="*/ 212080 h 1348625"/>
                <a:gd name="connsiteX1" fmla="*/ 1415263 w 1415263"/>
                <a:gd name="connsiteY1" fmla="*/ 87059 h 1348625"/>
                <a:gd name="connsiteX2" fmla="*/ 1410686 w 1415263"/>
                <a:gd name="connsiteY2" fmla="*/ 1348625 h 1348625"/>
                <a:gd name="connsiteX3" fmla="*/ 0 w 1415263"/>
                <a:gd name="connsiteY3" fmla="*/ 1348625 h 1348625"/>
                <a:gd name="connsiteX4" fmla="*/ 0 w 1415263"/>
                <a:gd name="connsiteY4" fmla="*/ 212080 h 1348625"/>
                <a:gd name="connsiteX0" fmla="*/ 0 w 1415263"/>
                <a:gd name="connsiteY0" fmla="*/ 218473 h 1355018"/>
                <a:gd name="connsiteX1" fmla="*/ 1415263 w 1415263"/>
                <a:gd name="connsiteY1" fmla="*/ 93452 h 1355018"/>
                <a:gd name="connsiteX2" fmla="*/ 1410686 w 1415263"/>
                <a:gd name="connsiteY2" fmla="*/ 1355018 h 1355018"/>
                <a:gd name="connsiteX3" fmla="*/ 0 w 1415263"/>
                <a:gd name="connsiteY3" fmla="*/ 1355018 h 1355018"/>
                <a:gd name="connsiteX4" fmla="*/ 0 w 1415263"/>
                <a:gd name="connsiteY4" fmla="*/ 218473 h 1355018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263" h="1434576">
                  <a:moveTo>
                    <a:pt x="0" y="218473"/>
                  </a:moveTo>
                  <a:cubicBezTo>
                    <a:pt x="415723" y="729192"/>
                    <a:pt x="1123745" y="-304480"/>
                    <a:pt x="1415263" y="93452"/>
                  </a:cubicBezTo>
                  <a:cubicBezTo>
                    <a:pt x="1413737" y="513974"/>
                    <a:pt x="1407633" y="1014054"/>
                    <a:pt x="1406107" y="1434576"/>
                  </a:cubicBezTo>
                  <a:cubicBezTo>
                    <a:pt x="977079" y="1343651"/>
                    <a:pt x="1016140" y="918291"/>
                    <a:pt x="0" y="1355018"/>
                  </a:cubicBezTo>
                  <a:lnTo>
                    <a:pt x="0" y="2184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2707614" y="3398824"/>
              <a:ext cx="989201" cy="548248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48248">
                  <a:moveTo>
                    <a:pt x="0" y="0"/>
                  </a:moveTo>
                  <a:lnTo>
                    <a:pt x="956917" y="0"/>
                  </a:lnTo>
                  <a:lnTo>
                    <a:pt x="956917" y="526637"/>
                  </a:lnTo>
                  <a:cubicBezTo>
                    <a:pt x="468305" y="642488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46"/>
            <p:cNvSpPr/>
            <p:nvPr/>
          </p:nvSpPr>
          <p:spPr>
            <a:xfrm>
              <a:off x="2766443" y="3418917"/>
              <a:ext cx="853951" cy="453390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81851"/>
                <a:gd name="connsiteX1" fmla="*/ 956917 w 956917"/>
                <a:gd name="connsiteY1" fmla="*/ 0 h 581851"/>
                <a:gd name="connsiteX2" fmla="*/ 953668 w 956917"/>
                <a:gd name="connsiteY2" fmla="*/ 561800 h 581851"/>
                <a:gd name="connsiteX3" fmla="*/ 0 w 956917"/>
                <a:gd name="connsiteY3" fmla="*/ 526637 h 581851"/>
                <a:gd name="connsiteX4" fmla="*/ 0 w 956917"/>
                <a:gd name="connsiteY4" fmla="*/ 0 h 581851"/>
                <a:gd name="connsiteX0" fmla="*/ 0 w 956917"/>
                <a:gd name="connsiteY0" fmla="*/ 0 h 568381"/>
                <a:gd name="connsiteX1" fmla="*/ 956917 w 956917"/>
                <a:gd name="connsiteY1" fmla="*/ 0 h 568381"/>
                <a:gd name="connsiteX2" fmla="*/ 953668 w 956917"/>
                <a:gd name="connsiteY2" fmla="*/ 547735 h 568381"/>
                <a:gd name="connsiteX3" fmla="*/ 0 w 956917"/>
                <a:gd name="connsiteY3" fmla="*/ 526637 h 568381"/>
                <a:gd name="connsiteX4" fmla="*/ 0 w 956917"/>
                <a:gd name="connsiteY4" fmla="*/ 0 h 5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68381">
                  <a:moveTo>
                    <a:pt x="0" y="0"/>
                  </a:moveTo>
                  <a:lnTo>
                    <a:pt x="956917" y="0"/>
                  </a:lnTo>
                  <a:lnTo>
                    <a:pt x="953668" y="547735"/>
                  </a:lnTo>
                  <a:cubicBezTo>
                    <a:pt x="465056" y="663586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2401760" y="2964958"/>
              <a:ext cx="1637622" cy="64807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2551713" y="3036966"/>
              <a:ext cx="1322279" cy="5040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620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33D9B8-A476-446C-B51F-71665B86B723}"/>
              </a:ext>
            </a:extLst>
          </p:cNvPr>
          <p:cNvSpPr/>
          <p:nvPr/>
        </p:nvSpPr>
        <p:spPr>
          <a:xfrm>
            <a:off x="139304" y="45244"/>
            <a:ext cx="8864203" cy="973931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Century Gothic" panose="020B0502020202020204" pitchFamily="34" charset="0"/>
              </a:rPr>
              <a:t>Изменения ФГОС в соответствии с изменениями и дополнениями ФЗ-273 «Об образовании в РФ»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-595" y="-8626"/>
            <a:ext cx="9144000" cy="51521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195040" y="4683710"/>
            <a:ext cx="2303253" cy="513660"/>
            <a:chOff x="2401760" y="2683731"/>
            <a:chExt cx="4609941" cy="1263341"/>
          </a:xfrm>
        </p:grpSpPr>
        <p:sp>
          <p:nvSpPr>
            <p:cNvPr id="7" name="TextBox 6"/>
            <p:cNvSpPr txBox="1"/>
            <p:nvPr/>
          </p:nvSpPr>
          <p:spPr>
            <a:xfrm>
              <a:off x="3995701" y="2860760"/>
              <a:ext cx="3016000" cy="74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ГИМНАЗИЯ №6</a:t>
              </a:r>
            </a:p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ИМЕНИ  С.Ф.ВЕНЗЕЛЕВА</a:t>
              </a:r>
              <a:endParaRPr lang="ru-RU" sz="1200" b="1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>
            <a:xfrm>
              <a:off x="2483862" y="2683731"/>
              <a:ext cx="1458279" cy="1170548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686" h="1170548">
                  <a:moveTo>
                    <a:pt x="0" y="34003"/>
                  </a:moveTo>
                  <a:cubicBezTo>
                    <a:pt x="401990" y="641328"/>
                    <a:pt x="913161" y="-170714"/>
                    <a:pt x="1410686" y="34003"/>
                  </a:cubicBezTo>
                  <a:lnTo>
                    <a:pt x="1410686" y="1170548"/>
                  </a:lnTo>
                  <a:cubicBezTo>
                    <a:pt x="940457" y="1170548"/>
                    <a:pt x="1016140" y="733821"/>
                    <a:pt x="0" y="1170548"/>
                  </a:cubicBezTo>
                  <a:lnTo>
                    <a:pt x="0" y="3400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"/>
            <p:cNvSpPr/>
            <p:nvPr/>
          </p:nvSpPr>
          <p:spPr>
            <a:xfrm>
              <a:off x="2551714" y="2754893"/>
              <a:ext cx="1322278" cy="1044494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5263"/>
                <a:gd name="connsiteY0" fmla="*/ 154878 h 1291423"/>
                <a:gd name="connsiteX1" fmla="*/ 1415263 w 1415263"/>
                <a:gd name="connsiteY1" fmla="*/ 29857 h 1291423"/>
                <a:gd name="connsiteX2" fmla="*/ 1410686 w 1415263"/>
                <a:gd name="connsiteY2" fmla="*/ 1291423 h 1291423"/>
                <a:gd name="connsiteX3" fmla="*/ 0 w 1415263"/>
                <a:gd name="connsiteY3" fmla="*/ 1291423 h 1291423"/>
                <a:gd name="connsiteX4" fmla="*/ 0 w 1415263"/>
                <a:gd name="connsiteY4" fmla="*/ 154878 h 1291423"/>
                <a:gd name="connsiteX0" fmla="*/ 0 w 1415263"/>
                <a:gd name="connsiteY0" fmla="*/ 212080 h 1348625"/>
                <a:gd name="connsiteX1" fmla="*/ 1415263 w 1415263"/>
                <a:gd name="connsiteY1" fmla="*/ 87059 h 1348625"/>
                <a:gd name="connsiteX2" fmla="*/ 1410686 w 1415263"/>
                <a:gd name="connsiteY2" fmla="*/ 1348625 h 1348625"/>
                <a:gd name="connsiteX3" fmla="*/ 0 w 1415263"/>
                <a:gd name="connsiteY3" fmla="*/ 1348625 h 1348625"/>
                <a:gd name="connsiteX4" fmla="*/ 0 w 1415263"/>
                <a:gd name="connsiteY4" fmla="*/ 212080 h 1348625"/>
                <a:gd name="connsiteX0" fmla="*/ 0 w 1415263"/>
                <a:gd name="connsiteY0" fmla="*/ 218473 h 1355018"/>
                <a:gd name="connsiteX1" fmla="*/ 1415263 w 1415263"/>
                <a:gd name="connsiteY1" fmla="*/ 93452 h 1355018"/>
                <a:gd name="connsiteX2" fmla="*/ 1410686 w 1415263"/>
                <a:gd name="connsiteY2" fmla="*/ 1355018 h 1355018"/>
                <a:gd name="connsiteX3" fmla="*/ 0 w 1415263"/>
                <a:gd name="connsiteY3" fmla="*/ 1355018 h 1355018"/>
                <a:gd name="connsiteX4" fmla="*/ 0 w 1415263"/>
                <a:gd name="connsiteY4" fmla="*/ 218473 h 1355018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263" h="1434576">
                  <a:moveTo>
                    <a:pt x="0" y="218473"/>
                  </a:moveTo>
                  <a:cubicBezTo>
                    <a:pt x="415723" y="729192"/>
                    <a:pt x="1123745" y="-304480"/>
                    <a:pt x="1415263" y="93452"/>
                  </a:cubicBezTo>
                  <a:cubicBezTo>
                    <a:pt x="1413737" y="513974"/>
                    <a:pt x="1407633" y="1014054"/>
                    <a:pt x="1406107" y="1434576"/>
                  </a:cubicBezTo>
                  <a:cubicBezTo>
                    <a:pt x="977079" y="1343651"/>
                    <a:pt x="1016140" y="918291"/>
                    <a:pt x="0" y="1355018"/>
                  </a:cubicBezTo>
                  <a:lnTo>
                    <a:pt x="0" y="2184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2707614" y="3398824"/>
              <a:ext cx="989201" cy="548248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48248">
                  <a:moveTo>
                    <a:pt x="0" y="0"/>
                  </a:moveTo>
                  <a:lnTo>
                    <a:pt x="956917" y="0"/>
                  </a:lnTo>
                  <a:lnTo>
                    <a:pt x="956917" y="526637"/>
                  </a:lnTo>
                  <a:cubicBezTo>
                    <a:pt x="468305" y="642488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46"/>
            <p:cNvSpPr/>
            <p:nvPr/>
          </p:nvSpPr>
          <p:spPr>
            <a:xfrm>
              <a:off x="2766443" y="3418917"/>
              <a:ext cx="853951" cy="453390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81851"/>
                <a:gd name="connsiteX1" fmla="*/ 956917 w 956917"/>
                <a:gd name="connsiteY1" fmla="*/ 0 h 581851"/>
                <a:gd name="connsiteX2" fmla="*/ 953668 w 956917"/>
                <a:gd name="connsiteY2" fmla="*/ 561800 h 581851"/>
                <a:gd name="connsiteX3" fmla="*/ 0 w 956917"/>
                <a:gd name="connsiteY3" fmla="*/ 526637 h 581851"/>
                <a:gd name="connsiteX4" fmla="*/ 0 w 956917"/>
                <a:gd name="connsiteY4" fmla="*/ 0 h 581851"/>
                <a:gd name="connsiteX0" fmla="*/ 0 w 956917"/>
                <a:gd name="connsiteY0" fmla="*/ 0 h 568381"/>
                <a:gd name="connsiteX1" fmla="*/ 956917 w 956917"/>
                <a:gd name="connsiteY1" fmla="*/ 0 h 568381"/>
                <a:gd name="connsiteX2" fmla="*/ 953668 w 956917"/>
                <a:gd name="connsiteY2" fmla="*/ 547735 h 568381"/>
                <a:gd name="connsiteX3" fmla="*/ 0 w 956917"/>
                <a:gd name="connsiteY3" fmla="*/ 526637 h 568381"/>
                <a:gd name="connsiteX4" fmla="*/ 0 w 956917"/>
                <a:gd name="connsiteY4" fmla="*/ 0 h 5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68381">
                  <a:moveTo>
                    <a:pt x="0" y="0"/>
                  </a:moveTo>
                  <a:lnTo>
                    <a:pt x="956917" y="0"/>
                  </a:lnTo>
                  <a:lnTo>
                    <a:pt x="953668" y="547735"/>
                  </a:lnTo>
                  <a:cubicBezTo>
                    <a:pt x="465056" y="663586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2401760" y="2964958"/>
              <a:ext cx="1637622" cy="64807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2551713" y="3036966"/>
              <a:ext cx="1322279" cy="5040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39304" y="1610436"/>
            <a:ext cx="2460595" cy="1835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139304" y="1671851"/>
            <a:ext cx="2515186" cy="1849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15541"/>
            <a:ext cx="9045850" cy="4810029"/>
          </a:xfrm>
          <a:prstGeom prst="rect">
            <a:avLst/>
          </a:prstGeom>
        </p:spPr>
      </p:pic>
      <p:sp>
        <p:nvSpPr>
          <p:cNvPr id="15" name="Управляющая кнопка: сведения 14">
            <a:hlinkClick r:id="rId5" action="ppaction://hlinksldjump" highlightClick="1"/>
          </p:cNvPr>
          <p:cNvSpPr/>
          <p:nvPr/>
        </p:nvSpPr>
        <p:spPr>
          <a:xfrm>
            <a:off x="2354410" y="3263258"/>
            <a:ext cx="230059" cy="24014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ведения 15">
            <a:hlinkClick r:id="rId7" action="ppaction://hlinksldjump" highlightClick="1"/>
          </p:cNvPr>
          <p:cNvSpPr/>
          <p:nvPr/>
        </p:nvSpPr>
        <p:spPr>
          <a:xfrm>
            <a:off x="5003374" y="3282792"/>
            <a:ext cx="230059" cy="24014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ведения 16">
            <a:hlinkClick r:id="rId8" action="ppaction://hlinksldjump" highlightClick="1"/>
          </p:cNvPr>
          <p:cNvSpPr/>
          <p:nvPr/>
        </p:nvSpPr>
        <p:spPr>
          <a:xfrm>
            <a:off x="8633679" y="3282792"/>
            <a:ext cx="230059" cy="24014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rId9" action="ppaction://hlinksldjump" highlightClick="1"/>
          </p:cNvPr>
          <p:cNvSpPr/>
          <p:nvPr/>
        </p:nvSpPr>
        <p:spPr>
          <a:xfrm>
            <a:off x="6808460" y="4298309"/>
            <a:ext cx="229062" cy="2212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33D9B8-A476-446C-B51F-71665B86B723}"/>
              </a:ext>
            </a:extLst>
          </p:cNvPr>
          <p:cNvSpPr/>
          <p:nvPr/>
        </p:nvSpPr>
        <p:spPr>
          <a:xfrm>
            <a:off x="139304" y="45244"/>
            <a:ext cx="8864203" cy="973931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Century Gothic" panose="020B0502020202020204" pitchFamily="34" charset="0"/>
              </a:rPr>
              <a:t>Изменения ФГОС в соответствии с изменениями и дополнениями ФЗ-273 «Об образовании в РФ»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-595" y="-8626"/>
            <a:ext cx="9144000" cy="51521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201864" y="4629840"/>
            <a:ext cx="2303253" cy="513660"/>
            <a:chOff x="2401760" y="2683731"/>
            <a:chExt cx="4609941" cy="1263341"/>
          </a:xfrm>
        </p:grpSpPr>
        <p:sp>
          <p:nvSpPr>
            <p:cNvPr id="7" name="TextBox 6"/>
            <p:cNvSpPr txBox="1"/>
            <p:nvPr/>
          </p:nvSpPr>
          <p:spPr>
            <a:xfrm>
              <a:off x="3995701" y="2860760"/>
              <a:ext cx="3016000" cy="74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ГИМНАЗИЯ №6</a:t>
              </a:r>
            </a:p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ИМЕНИ  С.Ф.ВЕНЗЕЛЕВА</a:t>
              </a:r>
              <a:endParaRPr lang="ru-RU" sz="1200" b="1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>
            <a:xfrm>
              <a:off x="2483862" y="2683731"/>
              <a:ext cx="1458279" cy="1170548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686" h="1170548">
                  <a:moveTo>
                    <a:pt x="0" y="34003"/>
                  </a:moveTo>
                  <a:cubicBezTo>
                    <a:pt x="401990" y="641328"/>
                    <a:pt x="913161" y="-170714"/>
                    <a:pt x="1410686" y="34003"/>
                  </a:cubicBezTo>
                  <a:lnTo>
                    <a:pt x="1410686" y="1170548"/>
                  </a:lnTo>
                  <a:cubicBezTo>
                    <a:pt x="940457" y="1170548"/>
                    <a:pt x="1016140" y="733821"/>
                    <a:pt x="0" y="1170548"/>
                  </a:cubicBezTo>
                  <a:lnTo>
                    <a:pt x="0" y="3400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"/>
            <p:cNvSpPr/>
            <p:nvPr/>
          </p:nvSpPr>
          <p:spPr>
            <a:xfrm>
              <a:off x="2551714" y="2754893"/>
              <a:ext cx="1322278" cy="1044494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5263"/>
                <a:gd name="connsiteY0" fmla="*/ 154878 h 1291423"/>
                <a:gd name="connsiteX1" fmla="*/ 1415263 w 1415263"/>
                <a:gd name="connsiteY1" fmla="*/ 29857 h 1291423"/>
                <a:gd name="connsiteX2" fmla="*/ 1410686 w 1415263"/>
                <a:gd name="connsiteY2" fmla="*/ 1291423 h 1291423"/>
                <a:gd name="connsiteX3" fmla="*/ 0 w 1415263"/>
                <a:gd name="connsiteY3" fmla="*/ 1291423 h 1291423"/>
                <a:gd name="connsiteX4" fmla="*/ 0 w 1415263"/>
                <a:gd name="connsiteY4" fmla="*/ 154878 h 1291423"/>
                <a:gd name="connsiteX0" fmla="*/ 0 w 1415263"/>
                <a:gd name="connsiteY0" fmla="*/ 212080 h 1348625"/>
                <a:gd name="connsiteX1" fmla="*/ 1415263 w 1415263"/>
                <a:gd name="connsiteY1" fmla="*/ 87059 h 1348625"/>
                <a:gd name="connsiteX2" fmla="*/ 1410686 w 1415263"/>
                <a:gd name="connsiteY2" fmla="*/ 1348625 h 1348625"/>
                <a:gd name="connsiteX3" fmla="*/ 0 w 1415263"/>
                <a:gd name="connsiteY3" fmla="*/ 1348625 h 1348625"/>
                <a:gd name="connsiteX4" fmla="*/ 0 w 1415263"/>
                <a:gd name="connsiteY4" fmla="*/ 212080 h 1348625"/>
                <a:gd name="connsiteX0" fmla="*/ 0 w 1415263"/>
                <a:gd name="connsiteY0" fmla="*/ 218473 h 1355018"/>
                <a:gd name="connsiteX1" fmla="*/ 1415263 w 1415263"/>
                <a:gd name="connsiteY1" fmla="*/ 93452 h 1355018"/>
                <a:gd name="connsiteX2" fmla="*/ 1410686 w 1415263"/>
                <a:gd name="connsiteY2" fmla="*/ 1355018 h 1355018"/>
                <a:gd name="connsiteX3" fmla="*/ 0 w 1415263"/>
                <a:gd name="connsiteY3" fmla="*/ 1355018 h 1355018"/>
                <a:gd name="connsiteX4" fmla="*/ 0 w 1415263"/>
                <a:gd name="connsiteY4" fmla="*/ 218473 h 1355018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263" h="1434576">
                  <a:moveTo>
                    <a:pt x="0" y="218473"/>
                  </a:moveTo>
                  <a:cubicBezTo>
                    <a:pt x="415723" y="729192"/>
                    <a:pt x="1123745" y="-304480"/>
                    <a:pt x="1415263" y="93452"/>
                  </a:cubicBezTo>
                  <a:cubicBezTo>
                    <a:pt x="1413737" y="513974"/>
                    <a:pt x="1407633" y="1014054"/>
                    <a:pt x="1406107" y="1434576"/>
                  </a:cubicBezTo>
                  <a:cubicBezTo>
                    <a:pt x="977079" y="1343651"/>
                    <a:pt x="1016140" y="918291"/>
                    <a:pt x="0" y="1355018"/>
                  </a:cubicBezTo>
                  <a:lnTo>
                    <a:pt x="0" y="2184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2707614" y="3398824"/>
              <a:ext cx="989201" cy="548248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48248">
                  <a:moveTo>
                    <a:pt x="0" y="0"/>
                  </a:moveTo>
                  <a:lnTo>
                    <a:pt x="956917" y="0"/>
                  </a:lnTo>
                  <a:lnTo>
                    <a:pt x="956917" y="526637"/>
                  </a:lnTo>
                  <a:cubicBezTo>
                    <a:pt x="468305" y="642488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46"/>
            <p:cNvSpPr/>
            <p:nvPr/>
          </p:nvSpPr>
          <p:spPr>
            <a:xfrm>
              <a:off x="2766443" y="3418917"/>
              <a:ext cx="853951" cy="453390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81851"/>
                <a:gd name="connsiteX1" fmla="*/ 956917 w 956917"/>
                <a:gd name="connsiteY1" fmla="*/ 0 h 581851"/>
                <a:gd name="connsiteX2" fmla="*/ 953668 w 956917"/>
                <a:gd name="connsiteY2" fmla="*/ 561800 h 581851"/>
                <a:gd name="connsiteX3" fmla="*/ 0 w 956917"/>
                <a:gd name="connsiteY3" fmla="*/ 526637 h 581851"/>
                <a:gd name="connsiteX4" fmla="*/ 0 w 956917"/>
                <a:gd name="connsiteY4" fmla="*/ 0 h 581851"/>
                <a:gd name="connsiteX0" fmla="*/ 0 w 956917"/>
                <a:gd name="connsiteY0" fmla="*/ 0 h 568381"/>
                <a:gd name="connsiteX1" fmla="*/ 956917 w 956917"/>
                <a:gd name="connsiteY1" fmla="*/ 0 h 568381"/>
                <a:gd name="connsiteX2" fmla="*/ 953668 w 956917"/>
                <a:gd name="connsiteY2" fmla="*/ 547735 h 568381"/>
                <a:gd name="connsiteX3" fmla="*/ 0 w 956917"/>
                <a:gd name="connsiteY3" fmla="*/ 526637 h 568381"/>
                <a:gd name="connsiteX4" fmla="*/ 0 w 956917"/>
                <a:gd name="connsiteY4" fmla="*/ 0 h 5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68381">
                  <a:moveTo>
                    <a:pt x="0" y="0"/>
                  </a:moveTo>
                  <a:lnTo>
                    <a:pt x="956917" y="0"/>
                  </a:lnTo>
                  <a:lnTo>
                    <a:pt x="953668" y="547735"/>
                  </a:lnTo>
                  <a:cubicBezTo>
                    <a:pt x="465056" y="663586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2401760" y="2964958"/>
              <a:ext cx="1637622" cy="64807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2551713" y="3036966"/>
              <a:ext cx="1322279" cy="5040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14006" y="64140"/>
            <a:ext cx="8914797" cy="482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>
              <a:lnSpc>
                <a:spcPct val="97000"/>
              </a:lnSpc>
              <a:spcBef>
                <a:spcPts val="315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Дана</a:t>
            </a:r>
            <a:r>
              <a:rPr lang="ru-RU" sz="2400" b="1" spc="-3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трактовка</a:t>
            </a:r>
            <a:r>
              <a:rPr lang="ru-RU" sz="2400" b="1" spc="-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понятий</a:t>
            </a:r>
            <a:r>
              <a:rPr lang="ru-RU" sz="24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«учебный</a:t>
            </a:r>
            <a:r>
              <a:rPr lang="ru-RU" sz="24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предмет»,</a:t>
            </a:r>
            <a:r>
              <a:rPr lang="ru-RU" sz="24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«учебный</a:t>
            </a:r>
            <a:r>
              <a:rPr lang="ru-RU" sz="24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курс»,</a:t>
            </a:r>
            <a:r>
              <a:rPr lang="ru-RU" sz="24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«учебный</a:t>
            </a:r>
            <a:r>
              <a:rPr lang="ru-RU" sz="24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91440">
              <a:lnSpc>
                <a:spcPct val="97000"/>
              </a:lnSpc>
              <a:spcBef>
                <a:spcPts val="315"/>
              </a:spcBef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">
              <a:lnSpc>
                <a:spcPct val="97000"/>
              </a:lnSpc>
              <a:spcBef>
                <a:spcPts val="15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«учебный</a:t>
            </a:r>
            <a:r>
              <a:rPr lang="ru-RU" sz="2000" b="1" spc="-6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предмет»</a:t>
            </a:r>
            <a:r>
              <a:rPr lang="ru-RU" sz="2000" b="1" spc="-5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единицы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(компоненты)</a:t>
            </a:r>
            <a:r>
              <a:rPr lang="ru-RU" sz="2000" b="1" spc="-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</a:t>
            </a:r>
            <a:r>
              <a:rPr lang="ru-RU" sz="2000" b="1" spc="-7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образования,</a:t>
            </a:r>
            <a:r>
              <a:rPr lang="ru-RU" sz="2000" b="1" spc="-7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отражающие</a:t>
            </a:r>
            <a:r>
              <a:rPr lang="ru-RU" sz="2000" b="1" spc="-7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</a:t>
            </a:r>
            <a:r>
              <a:rPr lang="ru-RU" sz="2000" b="1" spc="-7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соответствующей науки, а также дидактические особенности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изучаемого материала и возможности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усвоения обучающимися разного возраста и уровня подготовки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">
              <a:lnSpc>
                <a:spcPct val="97000"/>
              </a:lnSpc>
              <a:spcBef>
                <a:spcPts val="20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«учебный</a:t>
            </a:r>
            <a:r>
              <a:rPr lang="ru-RU" sz="2000" b="1" spc="-4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курс»</a:t>
            </a:r>
            <a:r>
              <a:rPr lang="ru-RU" sz="2000" b="1" spc="-1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4453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spc="-25" dirty="0">
                <a:solidFill>
                  <a:srgbClr val="4453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целостная,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логически</a:t>
            </a:r>
            <a:r>
              <a:rPr lang="ru-RU" sz="2000" b="1" spc="-6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завершённая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</a:t>
            </a:r>
            <a:r>
              <a:rPr lang="ru-RU" sz="2000" b="1" spc="-2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</a:t>
            </a:r>
            <a:r>
              <a:rPr lang="ru-RU" sz="2000" b="1" spc="-6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образования,</a:t>
            </a:r>
            <a:r>
              <a:rPr lang="ru-RU" sz="2000" b="1" spc="-7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расширяющая</a:t>
            </a:r>
            <a:r>
              <a:rPr lang="ru-RU" sz="2000" b="1" spc="-3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углубляющая материал предметных областей, и (или) в пределах которой осуществляется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относительно</a:t>
            </a:r>
            <a:r>
              <a:rPr lang="ru-RU" sz="2000" b="1" spc="-9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самостоятельного</a:t>
            </a:r>
            <a:r>
              <a:rPr lang="ru-RU" sz="2000" b="1" spc="-8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тематического</a:t>
            </a:r>
            <a:r>
              <a:rPr lang="ru-RU" sz="2000" b="1" spc="-8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блока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учебного</a:t>
            </a:r>
            <a:r>
              <a:rPr lang="ru-RU" sz="2000" b="1" spc="-6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предмета</a:t>
            </a:r>
            <a:r>
              <a:rPr lang="ru-RU" sz="2000" b="1" spc="-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«учебный</a:t>
            </a:r>
            <a:r>
              <a:rPr lang="ru-RU" sz="2000" b="1" spc="-7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модуль»</a:t>
            </a:r>
            <a:r>
              <a:rPr lang="ru-RU" sz="2000" b="1" spc="-4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4453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spc="-55" dirty="0">
                <a:solidFill>
                  <a:srgbClr val="4453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</a:t>
            </a:r>
            <a:r>
              <a:rPr lang="ru-RU" sz="2000" b="1" spc="-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</a:t>
            </a:r>
            <a:r>
              <a:rPr lang="ru-RU" sz="2000" b="1" spc="-8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образования,</a:t>
            </a:r>
            <a:r>
              <a:rPr lang="ru-RU" sz="2000" b="1" spc="-9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</a:t>
            </a:r>
            <a:r>
              <a:rPr lang="ru-RU" sz="2000" b="1" spc="-8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</a:t>
            </a:r>
            <a:r>
              <a:rPr lang="ru-RU" sz="2000" b="1" spc="-9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относительно</a:t>
            </a:r>
            <a:r>
              <a:rPr lang="ru-RU" sz="2000" b="1" spc="-8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самостоятельного тематического</a:t>
            </a:r>
            <a:r>
              <a:rPr lang="ru-RU" sz="2000" b="1" spc="-6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блока</a:t>
            </a:r>
            <a:r>
              <a:rPr lang="ru-RU" sz="2000" b="1" spc="-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учебного</a:t>
            </a:r>
            <a:r>
              <a:rPr lang="ru-RU" sz="2000" b="1" spc="-4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предмета</a:t>
            </a:r>
            <a:r>
              <a:rPr lang="ru-RU" sz="2000" b="1" spc="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z="2000" b="1" spc="-3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учебного</a:t>
            </a:r>
            <a:r>
              <a:rPr lang="ru-RU" sz="2000" b="1" spc="-4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курса</a:t>
            </a:r>
            <a:r>
              <a:rPr lang="ru-RU" sz="2000" b="1" spc="-3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либо</a:t>
            </a:r>
            <a:r>
              <a:rPr lang="ru-RU" sz="2000" b="1" spc="-3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нескольких</a:t>
            </a:r>
            <a:r>
              <a:rPr lang="ru-RU" sz="2000" b="1" spc="-3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взаимосвязанных</a:t>
            </a:r>
            <a:r>
              <a:rPr lang="ru-RU" sz="2000" b="1" spc="-4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разделов</a:t>
            </a:r>
            <a:r>
              <a:rPr lang="ru-RU" sz="2000" b="1" spc="-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>
              <a:lnSpc>
                <a:spcPct val="97000"/>
              </a:lnSpc>
              <a:spcBef>
                <a:spcPts val="315"/>
              </a:spcBef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омой 14">
            <a:hlinkClick r:id="rId5" action="ppaction://hlinksldjump" highlightClick="1"/>
          </p:cNvPr>
          <p:cNvSpPr/>
          <p:nvPr/>
        </p:nvSpPr>
        <p:spPr>
          <a:xfrm>
            <a:off x="8889066" y="4614867"/>
            <a:ext cx="228882" cy="2586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0" y="-39025"/>
            <a:ext cx="9144000" cy="51521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201864" y="4629840"/>
            <a:ext cx="2303253" cy="513660"/>
            <a:chOff x="2401760" y="2683731"/>
            <a:chExt cx="4609941" cy="1263341"/>
          </a:xfrm>
        </p:grpSpPr>
        <p:sp>
          <p:nvSpPr>
            <p:cNvPr id="7" name="TextBox 6"/>
            <p:cNvSpPr txBox="1"/>
            <p:nvPr/>
          </p:nvSpPr>
          <p:spPr>
            <a:xfrm>
              <a:off x="3995701" y="2860760"/>
              <a:ext cx="3016000" cy="74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ГИМНАЗИЯ №6</a:t>
              </a:r>
            </a:p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ИМЕНИ  С.Ф.ВЕНЗЕЛЕВА</a:t>
              </a:r>
              <a:endParaRPr lang="ru-RU" sz="1200" b="1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>
            <a:xfrm>
              <a:off x="2483862" y="2683731"/>
              <a:ext cx="1458279" cy="1170548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686" h="1170548">
                  <a:moveTo>
                    <a:pt x="0" y="34003"/>
                  </a:moveTo>
                  <a:cubicBezTo>
                    <a:pt x="401990" y="641328"/>
                    <a:pt x="913161" y="-170714"/>
                    <a:pt x="1410686" y="34003"/>
                  </a:cubicBezTo>
                  <a:lnTo>
                    <a:pt x="1410686" y="1170548"/>
                  </a:lnTo>
                  <a:cubicBezTo>
                    <a:pt x="940457" y="1170548"/>
                    <a:pt x="1016140" y="733821"/>
                    <a:pt x="0" y="1170548"/>
                  </a:cubicBezTo>
                  <a:lnTo>
                    <a:pt x="0" y="3400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"/>
            <p:cNvSpPr/>
            <p:nvPr/>
          </p:nvSpPr>
          <p:spPr>
            <a:xfrm>
              <a:off x="2551714" y="2754893"/>
              <a:ext cx="1322278" cy="1044494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5263"/>
                <a:gd name="connsiteY0" fmla="*/ 154878 h 1291423"/>
                <a:gd name="connsiteX1" fmla="*/ 1415263 w 1415263"/>
                <a:gd name="connsiteY1" fmla="*/ 29857 h 1291423"/>
                <a:gd name="connsiteX2" fmla="*/ 1410686 w 1415263"/>
                <a:gd name="connsiteY2" fmla="*/ 1291423 h 1291423"/>
                <a:gd name="connsiteX3" fmla="*/ 0 w 1415263"/>
                <a:gd name="connsiteY3" fmla="*/ 1291423 h 1291423"/>
                <a:gd name="connsiteX4" fmla="*/ 0 w 1415263"/>
                <a:gd name="connsiteY4" fmla="*/ 154878 h 1291423"/>
                <a:gd name="connsiteX0" fmla="*/ 0 w 1415263"/>
                <a:gd name="connsiteY0" fmla="*/ 212080 h 1348625"/>
                <a:gd name="connsiteX1" fmla="*/ 1415263 w 1415263"/>
                <a:gd name="connsiteY1" fmla="*/ 87059 h 1348625"/>
                <a:gd name="connsiteX2" fmla="*/ 1410686 w 1415263"/>
                <a:gd name="connsiteY2" fmla="*/ 1348625 h 1348625"/>
                <a:gd name="connsiteX3" fmla="*/ 0 w 1415263"/>
                <a:gd name="connsiteY3" fmla="*/ 1348625 h 1348625"/>
                <a:gd name="connsiteX4" fmla="*/ 0 w 1415263"/>
                <a:gd name="connsiteY4" fmla="*/ 212080 h 1348625"/>
                <a:gd name="connsiteX0" fmla="*/ 0 w 1415263"/>
                <a:gd name="connsiteY0" fmla="*/ 218473 h 1355018"/>
                <a:gd name="connsiteX1" fmla="*/ 1415263 w 1415263"/>
                <a:gd name="connsiteY1" fmla="*/ 93452 h 1355018"/>
                <a:gd name="connsiteX2" fmla="*/ 1410686 w 1415263"/>
                <a:gd name="connsiteY2" fmla="*/ 1355018 h 1355018"/>
                <a:gd name="connsiteX3" fmla="*/ 0 w 1415263"/>
                <a:gd name="connsiteY3" fmla="*/ 1355018 h 1355018"/>
                <a:gd name="connsiteX4" fmla="*/ 0 w 1415263"/>
                <a:gd name="connsiteY4" fmla="*/ 218473 h 1355018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263" h="1434576">
                  <a:moveTo>
                    <a:pt x="0" y="218473"/>
                  </a:moveTo>
                  <a:cubicBezTo>
                    <a:pt x="415723" y="729192"/>
                    <a:pt x="1123745" y="-304480"/>
                    <a:pt x="1415263" y="93452"/>
                  </a:cubicBezTo>
                  <a:cubicBezTo>
                    <a:pt x="1413737" y="513974"/>
                    <a:pt x="1407633" y="1014054"/>
                    <a:pt x="1406107" y="1434576"/>
                  </a:cubicBezTo>
                  <a:cubicBezTo>
                    <a:pt x="977079" y="1343651"/>
                    <a:pt x="1016140" y="918291"/>
                    <a:pt x="0" y="1355018"/>
                  </a:cubicBezTo>
                  <a:lnTo>
                    <a:pt x="0" y="2184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2707614" y="3398824"/>
              <a:ext cx="989201" cy="548248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48248">
                  <a:moveTo>
                    <a:pt x="0" y="0"/>
                  </a:moveTo>
                  <a:lnTo>
                    <a:pt x="956917" y="0"/>
                  </a:lnTo>
                  <a:lnTo>
                    <a:pt x="956917" y="526637"/>
                  </a:lnTo>
                  <a:cubicBezTo>
                    <a:pt x="468305" y="642488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46"/>
            <p:cNvSpPr/>
            <p:nvPr/>
          </p:nvSpPr>
          <p:spPr>
            <a:xfrm>
              <a:off x="2766443" y="3418917"/>
              <a:ext cx="853951" cy="453390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81851"/>
                <a:gd name="connsiteX1" fmla="*/ 956917 w 956917"/>
                <a:gd name="connsiteY1" fmla="*/ 0 h 581851"/>
                <a:gd name="connsiteX2" fmla="*/ 953668 w 956917"/>
                <a:gd name="connsiteY2" fmla="*/ 561800 h 581851"/>
                <a:gd name="connsiteX3" fmla="*/ 0 w 956917"/>
                <a:gd name="connsiteY3" fmla="*/ 526637 h 581851"/>
                <a:gd name="connsiteX4" fmla="*/ 0 w 956917"/>
                <a:gd name="connsiteY4" fmla="*/ 0 h 581851"/>
                <a:gd name="connsiteX0" fmla="*/ 0 w 956917"/>
                <a:gd name="connsiteY0" fmla="*/ 0 h 568381"/>
                <a:gd name="connsiteX1" fmla="*/ 956917 w 956917"/>
                <a:gd name="connsiteY1" fmla="*/ 0 h 568381"/>
                <a:gd name="connsiteX2" fmla="*/ 953668 w 956917"/>
                <a:gd name="connsiteY2" fmla="*/ 547735 h 568381"/>
                <a:gd name="connsiteX3" fmla="*/ 0 w 956917"/>
                <a:gd name="connsiteY3" fmla="*/ 526637 h 568381"/>
                <a:gd name="connsiteX4" fmla="*/ 0 w 956917"/>
                <a:gd name="connsiteY4" fmla="*/ 0 h 5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68381">
                  <a:moveTo>
                    <a:pt x="0" y="0"/>
                  </a:moveTo>
                  <a:lnTo>
                    <a:pt x="956917" y="0"/>
                  </a:lnTo>
                  <a:lnTo>
                    <a:pt x="953668" y="547735"/>
                  </a:lnTo>
                  <a:cubicBezTo>
                    <a:pt x="465056" y="663586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2401760" y="2964958"/>
              <a:ext cx="1637622" cy="64807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2551713" y="3036966"/>
              <a:ext cx="1322279" cy="5040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93678" y="506437"/>
            <a:ext cx="7560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этого на уровне ООО добавили предметные результаты на углубленном уровне для математики, информатики, физики, химии и биологии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8889066" y="4614867"/>
            <a:ext cx="228882" cy="2586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31" y="1704348"/>
            <a:ext cx="8267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0" y="0"/>
            <a:ext cx="9144000" cy="51521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201864" y="4629840"/>
            <a:ext cx="2303253" cy="513660"/>
            <a:chOff x="2401760" y="2683731"/>
            <a:chExt cx="4609941" cy="1263341"/>
          </a:xfrm>
        </p:grpSpPr>
        <p:sp>
          <p:nvSpPr>
            <p:cNvPr id="7" name="TextBox 6"/>
            <p:cNvSpPr txBox="1"/>
            <p:nvPr/>
          </p:nvSpPr>
          <p:spPr>
            <a:xfrm>
              <a:off x="3995701" y="2860760"/>
              <a:ext cx="3016000" cy="74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ГИМНАЗИЯ №6</a:t>
              </a:r>
            </a:p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ИМЕНИ  С.Ф.ВЕНЗЕЛЕВА</a:t>
              </a:r>
              <a:endParaRPr lang="ru-RU" sz="1200" b="1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>
            <a:xfrm>
              <a:off x="2483862" y="2683731"/>
              <a:ext cx="1458279" cy="1170548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686" h="1170548">
                  <a:moveTo>
                    <a:pt x="0" y="34003"/>
                  </a:moveTo>
                  <a:cubicBezTo>
                    <a:pt x="401990" y="641328"/>
                    <a:pt x="913161" y="-170714"/>
                    <a:pt x="1410686" y="34003"/>
                  </a:cubicBezTo>
                  <a:lnTo>
                    <a:pt x="1410686" y="1170548"/>
                  </a:lnTo>
                  <a:cubicBezTo>
                    <a:pt x="940457" y="1170548"/>
                    <a:pt x="1016140" y="733821"/>
                    <a:pt x="0" y="1170548"/>
                  </a:cubicBezTo>
                  <a:lnTo>
                    <a:pt x="0" y="3400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"/>
            <p:cNvSpPr/>
            <p:nvPr/>
          </p:nvSpPr>
          <p:spPr>
            <a:xfrm>
              <a:off x="2551714" y="2754893"/>
              <a:ext cx="1322278" cy="1044494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5263"/>
                <a:gd name="connsiteY0" fmla="*/ 154878 h 1291423"/>
                <a:gd name="connsiteX1" fmla="*/ 1415263 w 1415263"/>
                <a:gd name="connsiteY1" fmla="*/ 29857 h 1291423"/>
                <a:gd name="connsiteX2" fmla="*/ 1410686 w 1415263"/>
                <a:gd name="connsiteY2" fmla="*/ 1291423 h 1291423"/>
                <a:gd name="connsiteX3" fmla="*/ 0 w 1415263"/>
                <a:gd name="connsiteY3" fmla="*/ 1291423 h 1291423"/>
                <a:gd name="connsiteX4" fmla="*/ 0 w 1415263"/>
                <a:gd name="connsiteY4" fmla="*/ 154878 h 1291423"/>
                <a:gd name="connsiteX0" fmla="*/ 0 w 1415263"/>
                <a:gd name="connsiteY0" fmla="*/ 212080 h 1348625"/>
                <a:gd name="connsiteX1" fmla="*/ 1415263 w 1415263"/>
                <a:gd name="connsiteY1" fmla="*/ 87059 h 1348625"/>
                <a:gd name="connsiteX2" fmla="*/ 1410686 w 1415263"/>
                <a:gd name="connsiteY2" fmla="*/ 1348625 h 1348625"/>
                <a:gd name="connsiteX3" fmla="*/ 0 w 1415263"/>
                <a:gd name="connsiteY3" fmla="*/ 1348625 h 1348625"/>
                <a:gd name="connsiteX4" fmla="*/ 0 w 1415263"/>
                <a:gd name="connsiteY4" fmla="*/ 212080 h 1348625"/>
                <a:gd name="connsiteX0" fmla="*/ 0 w 1415263"/>
                <a:gd name="connsiteY0" fmla="*/ 218473 h 1355018"/>
                <a:gd name="connsiteX1" fmla="*/ 1415263 w 1415263"/>
                <a:gd name="connsiteY1" fmla="*/ 93452 h 1355018"/>
                <a:gd name="connsiteX2" fmla="*/ 1410686 w 1415263"/>
                <a:gd name="connsiteY2" fmla="*/ 1355018 h 1355018"/>
                <a:gd name="connsiteX3" fmla="*/ 0 w 1415263"/>
                <a:gd name="connsiteY3" fmla="*/ 1355018 h 1355018"/>
                <a:gd name="connsiteX4" fmla="*/ 0 w 1415263"/>
                <a:gd name="connsiteY4" fmla="*/ 218473 h 1355018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263" h="1434576">
                  <a:moveTo>
                    <a:pt x="0" y="218473"/>
                  </a:moveTo>
                  <a:cubicBezTo>
                    <a:pt x="415723" y="729192"/>
                    <a:pt x="1123745" y="-304480"/>
                    <a:pt x="1415263" y="93452"/>
                  </a:cubicBezTo>
                  <a:cubicBezTo>
                    <a:pt x="1413737" y="513974"/>
                    <a:pt x="1407633" y="1014054"/>
                    <a:pt x="1406107" y="1434576"/>
                  </a:cubicBezTo>
                  <a:cubicBezTo>
                    <a:pt x="977079" y="1343651"/>
                    <a:pt x="1016140" y="918291"/>
                    <a:pt x="0" y="1355018"/>
                  </a:cubicBezTo>
                  <a:lnTo>
                    <a:pt x="0" y="2184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2707614" y="3398824"/>
              <a:ext cx="989201" cy="548248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48248">
                  <a:moveTo>
                    <a:pt x="0" y="0"/>
                  </a:moveTo>
                  <a:lnTo>
                    <a:pt x="956917" y="0"/>
                  </a:lnTo>
                  <a:lnTo>
                    <a:pt x="956917" y="526637"/>
                  </a:lnTo>
                  <a:cubicBezTo>
                    <a:pt x="468305" y="642488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46"/>
            <p:cNvSpPr/>
            <p:nvPr/>
          </p:nvSpPr>
          <p:spPr>
            <a:xfrm>
              <a:off x="2766443" y="3418917"/>
              <a:ext cx="853951" cy="453390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81851"/>
                <a:gd name="connsiteX1" fmla="*/ 956917 w 956917"/>
                <a:gd name="connsiteY1" fmla="*/ 0 h 581851"/>
                <a:gd name="connsiteX2" fmla="*/ 953668 w 956917"/>
                <a:gd name="connsiteY2" fmla="*/ 561800 h 581851"/>
                <a:gd name="connsiteX3" fmla="*/ 0 w 956917"/>
                <a:gd name="connsiteY3" fmla="*/ 526637 h 581851"/>
                <a:gd name="connsiteX4" fmla="*/ 0 w 956917"/>
                <a:gd name="connsiteY4" fmla="*/ 0 h 581851"/>
                <a:gd name="connsiteX0" fmla="*/ 0 w 956917"/>
                <a:gd name="connsiteY0" fmla="*/ 0 h 568381"/>
                <a:gd name="connsiteX1" fmla="*/ 956917 w 956917"/>
                <a:gd name="connsiteY1" fmla="*/ 0 h 568381"/>
                <a:gd name="connsiteX2" fmla="*/ 953668 w 956917"/>
                <a:gd name="connsiteY2" fmla="*/ 547735 h 568381"/>
                <a:gd name="connsiteX3" fmla="*/ 0 w 956917"/>
                <a:gd name="connsiteY3" fmla="*/ 526637 h 568381"/>
                <a:gd name="connsiteX4" fmla="*/ 0 w 956917"/>
                <a:gd name="connsiteY4" fmla="*/ 0 h 5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68381">
                  <a:moveTo>
                    <a:pt x="0" y="0"/>
                  </a:moveTo>
                  <a:lnTo>
                    <a:pt x="956917" y="0"/>
                  </a:lnTo>
                  <a:lnTo>
                    <a:pt x="953668" y="547735"/>
                  </a:lnTo>
                  <a:cubicBezTo>
                    <a:pt x="465056" y="663586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2401760" y="2964958"/>
              <a:ext cx="1637622" cy="64807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2551713" y="3036966"/>
              <a:ext cx="1322279" cy="5040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2" y="1131106"/>
            <a:ext cx="8933916" cy="2062470"/>
          </a:xfrm>
          <a:prstGeom prst="rect">
            <a:avLst/>
          </a:prstGeom>
        </p:spPr>
      </p:pic>
      <p:sp>
        <p:nvSpPr>
          <p:cNvPr id="14" name="Управляющая кнопка: домой 13">
            <a:hlinkClick r:id="rId6" action="ppaction://hlinksldjump" highlightClick="1"/>
          </p:cNvPr>
          <p:cNvSpPr/>
          <p:nvPr/>
        </p:nvSpPr>
        <p:spPr>
          <a:xfrm>
            <a:off x="8889066" y="4614867"/>
            <a:ext cx="228882" cy="2586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33D9B8-A476-446C-B51F-71665B86B723}"/>
              </a:ext>
            </a:extLst>
          </p:cNvPr>
          <p:cNvSpPr/>
          <p:nvPr/>
        </p:nvSpPr>
        <p:spPr>
          <a:xfrm>
            <a:off x="139304" y="45244"/>
            <a:ext cx="8864203" cy="973931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Century Gothic" panose="020B0502020202020204" pitchFamily="34" charset="0"/>
              </a:rPr>
              <a:t>Изменения ФГОС в соответствии с изменениями и дополнениями ФЗ-273 «Об образовании в РФ»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-595" y="-8626"/>
            <a:ext cx="9144000" cy="51521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201864" y="4629840"/>
            <a:ext cx="2303253" cy="513660"/>
            <a:chOff x="2401760" y="2683731"/>
            <a:chExt cx="4609941" cy="1263341"/>
          </a:xfrm>
        </p:grpSpPr>
        <p:sp>
          <p:nvSpPr>
            <p:cNvPr id="7" name="TextBox 6"/>
            <p:cNvSpPr txBox="1"/>
            <p:nvPr/>
          </p:nvSpPr>
          <p:spPr>
            <a:xfrm>
              <a:off x="3995701" y="2860760"/>
              <a:ext cx="3016000" cy="74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ГИМНАЗИЯ №6</a:t>
              </a:r>
            </a:p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ИМЕНИ  С.Ф.ВЕНЗЕЛЕВА</a:t>
              </a:r>
              <a:endParaRPr lang="ru-RU" sz="1200" b="1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>
            <a:xfrm>
              <a:off x="2483862" y="2683731"/>
              <a:ext cx="1458279" cy="1170548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686" h="1170548">
                  <a:moveTo>
                    <a:pt x="0" y="34003"/>
                  </a:moveTo>
                  <a:cubicBezTo>
                    <a:pt x="401990" y="641328"/>
                    <a:pt x="913161" y="-170714"/>
                    <a:pt x="1410686" y="34003"/>
                  </a:cubicBezTo>
                  <a:lnTo>
                    <a:pt x="1410686" y="1170548"/>
                  </a:lnTo>
                  <a:cubicBezTo>
                    <a:pt x="940457" y="1170548"/>
                    <a:pt x="1016140" y="733821"/>
                    <a:pt x="0" y="1170548"/>
                  </a:cubicBezTo>
                  <a:lnTo>
                    <a:pt x="0" y="3400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"/>
            <p:cNvSpPr/>
            <p:nvPr/>
          </p:nvSpPr>
          <p:spPr>
            <a:xfrm>
              <a:off x="2551714" y="2754893"/>
              <a:ext cx="1322278" cy="1044494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5263"/>
                <a:gd name="connsiteY0" fmla="*/ 154878 h 1291423"/>
                <a:gd name="connsiteX1" fmla="*/ 1415263 w 1415263"/>
                <a:gd name="connsiteY1" fmla="*/ 29857 h 1291423"/>
                <a:gd name="connsiteX2" fmla="*/ 1410686 w 1415263"/>
                <a:gd name="connsiteY2" fmla="*/ 1291423 h 1291423"/>
                <a:gd name="connsiteX3" fmla="*/ 0 w 1415263"/>
                <a:gd name="connsiteY3" fmla="*/ 1291423 h 1291423"/>
                <a:gd name="connsiteX4" fmla="*/ 0 w 1415263"/>
                <a:gd name="connsiteY4" fmla="*/ 154878 h 1291423"/>
                <a:gd name="connsiteX0" fmla="*/ 0 w 1415263"/>
                <a:gd name="connsiteY0" fmla="*/ 212080 h 1348625"/>
                <a:gd name="connsiteX1" fmla="*/ 1415263 w 1415263"/>
                <a:gd name="connsiteY1" fmla="*/ 87059 h 1348625"/>
                <a:gd name="connsiteX2" fmla="*/ 1410686 w 1415263"/>
                <a:gd name="connsiteY2" fmla="*/ 1348625 h 1348625"/>
                <a:gd name="connsiteX3" fmla="*/ 0 w 1415263"/>
                <a:gd name="connsiteY3" fmla="*/ 1348625 h 1348625"/>
                <a:gd name="connsiteX4" fmla="*/ 0 w 1415263"/>
                <a:gd name="connsiteY4" fmla="*/ 212080 h 1348625"/>
                <a:gd name="connsiteX0" fmla="*/ 0 w 1415263"/>
                <a:gd name="connsiteY0" fmla="*/ 218473 h 1355018"/>
                <a:gd name="connsiteX1" fmla="*/ 1415263 w 1415263"/>
                <a:gd name="connsiteY1" fmla="*/ 93452 h 1355018"/>
                <a:gd name="connsiteX2" fmla="*/ 1410686 w 1415263"/>
                <a:gd name="connsiteY2" fmla="*/ 1355018 h 1355018"/>
                <a:gd name="connsiteX3" fmla="*/ 0 w 1415263"/>
                <a:gd name="connsiteY3" fmla="*/ 1355018 h 1355018"/>
                <a:gd name="connsiteX4" fmla="*/ 0 w 1415263"/>
                <a:gd name="connsiteY4" fmla="*/ 218473 h 1355018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263" h="1434576">
                  <a:moveTo>
                    <a:pt x="0" y="218473"/>
                  </a:moveTo>
                  <a:cubicBezTo>
                    <a:pt x="415723" y="729192"/>
                    <a:pt x="1123745" y="-304480"/>
                    <a:pt x="1415263" y="93452"/>
                  </a:cubicBezTo>
                  <a:cubicBezTo>
                    <a:pt x="1413737" y="513974"/>
                    <a:pt x="1407633" y="1014054"/>
                    <a:pt x="1406107" y="1434576"/>
                  </a:cubicBezTo>
                  <a:cubicBezTo>
                    <a:pt x="977079" y="1343651"/>
                    <a:pt x="1016140" y="918291"/>
                    <a:pt x="0" y="1355018"/>
                  </a:cubicBezTo>
                  <a:lnTo>
                    <a:pt x="0" y="2184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2707614" y="3398824"/>
              <a:ext cx="989201" cy="548248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48248">
                  <a:moveTo>
                    <a:pt x="0" y="0"/>
                  </a:moveTo>
                  <a:lnTo>
                    <a:pt x="956917" y="0"/>
                  </a:lnTo>
                  <a:lnTo>
                    <a:pt x="956917" y="526637"/>
                  </a:lnTo>
                  <a:cubicBezTo>
                    <a:pt x="468305" y="642488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46"/>
            <p:cNvSpPr/>
            <p:nvPr/>
          </p:nvSpPr>
          <p:spPr>
            <a:xfrm>
              <a:off x="2766443" y="3418917"/>
              <a:ext cx="853951" cy="453390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81851"/>
                <a:gd name="connsiteX1" fmla="*/ 956917 w 956917"/>
                <a:gd name="connsiteY1" fmla="*/ 0 h 581851"/>
                <a:gd name="connsiteX2" fmla="*/ 953668 w 956917"/>
                <a:gd name="connsiteY2" fmla="*/ 561800 h 581851"/>
                <a:gd name="connsiteX3" fmla="*/ 0 w 956917"/>
                <a:gd name="connsiteY3" fmla="*/ 526637 h 581851"/>
                <a:gd name="connsiteX4" fmla="*/ 0 w 956917"/>
                <a:gd name="connsiteY4" fmla="*/ 0 h 581851"/>
                <a:gd name="connsiteX0" fmla="*/ 0 w 956917"/>
                <a:gd name="connsiteY0" fmla="*/ 0 h 568381"/>
                <a:gd name="connsiteX1" fmla="*/ 956917 w 956917"/>
                <a:gd name="connsiteY1" fmla="*/ 0 h 568381"/>
                <a:gd name="connsiteX2" fmla="*/ 953668 w 956917"/>
                <a:gd name="connsiteY2" fmla="*/ 547735 h 568381"/>
                <a:gd name="connsiteX3" fmla="*/ 0 w 956917"/>
                <a:gd name="connsiteY3" fmla="*/ 526637 h 568381"/>
                <a:gd name="connsiteX4" fmla="*/ 0 w 956917"/>
                <a:gd name="connsiteY4" fmla="*/ 0 h 5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68381">
                  <a:moveTo>
                    <a:pt x="0" y="0"/>
                  </a:moveTo>
                  <a:lnTo>
                    <a:pt x="956917" y="0"/>
                  </a:lnTo>
                  <a:lnTo>
                    <a:pt x="953668" y="547735"/>
                  </a:lnTo>
                  <a:cubicBezTo>
                    <a:pt x="465056" y="663586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2401760" y="2964958"/>
              <a:ext cx="1637622" cy="64807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2551713" y="3036966"/>
              <a:ext cx="1322279" cy="5040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055" y="237435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предметных областей, учебных предметов и модулей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303" y="1149828"/>
            <a:ext cx="9004102" cy="377893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предметной 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«Математика 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информатика» появился учебный 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«Математика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В него входят учебные курсы «Алгебра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Геометрия» и «Вероятность и статистика». </a:t>
            </a:r>
            <a:endParaRPr lang="ru-RU" sz="3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изменили структуру предметной 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«Общественно-научные 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предметы». Теперь учебный предмет «История» включает учебные курсы «История России» и «Всеобщая история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предметную область «ОРКСЭ» и «ОДНКНР» входят учебные модули по основам православной, исламской, буддистской, иудейской культур, религиозных культур народов России, светской этике. Родители могут выбрать любой модуль.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33D9B8-A476-446C-B51F-71665B86B723}"/>
              </a:ext>
            </a:extLst>
          </p:cNvPr>
          <p:cNvSpPr/>
          <p:nvPr/>
        </p:nvSpPr>
        <p:spPr>
          <a:xfrm>
            <a:off x="139304" y="45244"/>
            <a:ext cx="8864203" cy="973931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Century Gothic" panose="020B0502020202020204" pitchFamily="34" charset="0"/>
              </a:rPr>
              <a:t>Изменения ФГОС в соответствии с изменениями и дополнениями ФЗ-273 «Об образовании в РФ»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-595" y="-8626"/>
            <a:ext cx="9144000" cy="51521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201864" y="4629840"/>
            <a:ext cx="2303253" cy="513660"/>
            <a:chOff x="2401760" y="2683731"/>
            <a:chExt cx="4609941" cy="1263341"/>
          </a:xfrm>
        </p:grpSpPr>
        <p:sp>
          <p:nvSpPr>
            <p:cNvPr id="7" name="TextBox 6"/>
            <p:cNvSpPr txBox="1"/>
            <p:nvPr/>
          </p:nvSpPr>
          <p:spPr>
            <a:xfrm>
              <a:off x="3995701" y="2860760"/>
              <a:ext cx="3016000" cy="74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ГИМНАЗИЯ №6</a:t>
              </a:r>
            </a:p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ИМЕНИ  С.Ф.ВЕНЗЕЛЕВА</a:t>
              </a:r>
              <a:endParaRPr lang="ru-RU" sz="1200" b="1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>
            <a:xfrm>
              <a:off x="2483862" y="2683731"/>
              <a:ext cx="1458279" cy="1170548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686" h="1170548">
                  <a:moveTo>
                    <a:pt x="0" y="34003"/>
                  </a:moveTo>
                  <a:cubicBezTo>
                    <a:pt x="401990" y="641328"/>
                    <a:pt x="913161" y="-170714"/>
                    <a:pt x="1410686" y="34003"/>
                  </a:cubicBezTo>
                  <a:lnTo>
                    <a:pt x="1410686" y="1170548"/>
                  </a:lnTo>
                  <a:cubicBezTo>
                    <a:pt x="940457" y="1170548"/>
                    <a:pt x="1016140" y="733821"/>
                    <a:pt x="0" y="1170548"/>
                  </a:cubicBezTo>
                  <a:lnTo>
                    <a:pt x="0" y="3400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"/>
            <p:cNvSpPr/>
            <p:nvPr/>
          </p:nvSpPr>
          <p:spPr>
            <a:xfrm>
              <a:off x="2551714" y="2754893"/>
              <a:ext cx="1322278" cy="1044494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5263"/>
                <a:gd name="connsiteY0" fmla="*/ 154878 h 1291423"/>
                <a:gd name="connsiteX1" fmla="*/ 1415263 w 1415263"/>
                <a:gd name="connsiteY1" fmla="*/ 29857 h 1291423"/>
                <a:gd name="connsiteX2" fmla="*/ 1410686 w 1415263"/>
                <a:gd name="connsiteY2" fmla="*/ 1291423 h 1291423"/>
                <a:gd name="connsiteX3" fmla="*/ 0 w 1415263"/>
                <a:gd name="connsiteY3" fmla="*/ 1291423 h 1291423"/>
                <a:gd name="connsiteX4" fmla="*/ 0 w 1415263"/>
                <a:gd name="connsiteY4" fmla="*/ 154878 h 1291423"/>
                <a:gd name="connsiteX0" fmla="*/ 0 w 1415263"/>
                <a:gd name="connsiteY0" fmla="*/ 212080 h 1348625"/>
                <a:gd name="connsiteX1" fmla="*/ 1415263 w 1415263"/>
                <a:gd name="connsiteY1" fmla="*/ 87059 h 1348625"/>
                <a:gd name="connsiteX2" fmla="*/ 1410686 w 1415263"/>
                <a:gd name="connsiteY2" fmla="*/ 1348625 h 1348625"/>
                <a:gd name="connsiteX3" fmla="*/ 0 w 1415263"/>
                <a:gd name="connsiteY3" fmla="*/ 1348625 h 1348625"/>
                <a:gd name="connsiteX4" fmla="*/ 0 w 1415263"/>
                <a:gd name="connsiteY4" fmla="*/ 212080 h 1348625"/>
                <a:gd name="connsiteX0" fmla="*/ 0 w 1415263"/>
                <a:gd name="connsiteY0" fmla="*/ 218473 h 1355018"/>
                <a:gd name="connsiteX1" fmla="*/ 1415263 w 1415263"/>
                <a:gd name="connsiteY1" fmla="*/ 93452 h 1355018"/>
                <a:gd name="connsiteX2" fmla="*/ 1410686 w 1415263"/>
                <a:gd name="connsiteY2" fmla="*/ 1355018 h 1355018"/>
                <a:gd name="connsiteX3" fmla="*/ 0 w 1415263"/>
                <a:gd name="connsiteY3" fmla="*/ 1355018 h 1355018"/>
                <a:gd name="connsiteX4" fmla="*/ 0 w 1415263"/>
                <a:gd name="connsiteY4" fmla="*/ 218473 h 1355018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263" h="1434576">
                  <a:moveTo>
                    <a:pt x="0" y="218473"/>
                  </a:moveTo>
                  <a:cubicBezTo>
                    <a:pt x="415723" y="729192"/>
                    <a:pt x="1123745" y="-304480"/>
                    <a:pt x="1415263" y="93452"/>
                  </a:cubicBezTo>
                  <a:cubicBezTo>
                    <a:pt x="1413737" y="513974"/>
                    <a:pt x="1407633" y="1014054"/>
                    <a:pt x="1406107" y="1434576"/>
                  </a:cubicBezTo>
                  <a:cubicBezTo>
                    <a:pt x="977079" y="1343651"/>
                    <a:pt x="1016140" y="918291"/>
                    <a:pt x="0" y="1355018"/>
                  </a:cubicBezTo>
                  <a:lnTo>
                    <a:pt x="0" y="2184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2707614" y="3398824"/>
              <a:ext cx="989201" cy="548248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48248">
                  <a:moveTo>
                    <a:pt x="0" y="0"/>
                  </a:moveTo>
                  <a:lnTo>
                    <a:pt x="956917" y="0"/>
                  </a:lnTo>
                  <a:lnTo>
                    <a:pt x="956917" y="526637"/>
                  </a:lnTo>
                  <a:cubicBezTo>
                    <a:pt x="468305" y="642488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46"/>
            <p:cNvSpPr/>
            <p:nvPr/>
          </p:nvSpPr>
          <p:spPr>
            <a:xfrm>
              <a:off x="2766443" y="3418917"/>
              <a:ext cx="853951" cy="453390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81851"/>
                <a:gd name="connsiteX1" fmla="*/ 956917 w 956917"/>
                <a:gd name="connsiteY1" fmla="*/ 0 h 581851"/>
                <a:gd name="connsiteX2" fmla="*/ 953668 w 956917"/>
                <a:gd name="connsiteY2" fmla="*/ 561800 h 581851"/>
                <a:gd name="connsiteX3" fmla="*/ 0 w 956917"/>
                <a:gd name="connsiteY3" fmla="*/ 526637 h 581851"/>
                <a:gd name="connsiteX4" fmla="*/ 0 w 956917"/>
                <a:gd name="connsiteY4" fmla="*/ 0 h 581851"/>
                <a:gd name="connsiteX0" fmla="*/ 0 w 956917"/>
                <a:gd name="connsiteY0" fmla="*/ 0 h 568381"/>
                <a:gd name="connsiteX1" fmla="*/ 956917 w 956917"/>
                <a:gd name="connsiteY1" fmla="*/ 0 h 568381"/>
                <a:gd name="connsiteX2" fmla="*/ 953668 w 956917"/>
                <a:gd name="connsiteY2" fmla="*/ 547735 h 568381"/>
                <a:gd name="connsiteX3" fmla="*/ 0 w 956917"/>
                <a:gd name="connsiteY3" fmla="*/ 526637 h 568381"/>
                <a:gd name="connsiteX4" fmla="*/ 0 w 956917"/>
                <a:gd name="connsiteY4" fmla="*/ 0 h 5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68381">
                  <a:moveTo>
                    <a:pt x="0" y="0"/>
                  </a:moveTo>
                  <a:lnTo>
                    <a:pt x="956917" y="0"/>
                  </a:lnTo>
                  <a:lnTo>
                    <a:pt x="953668" y="547735"/>
                  </a:lnTo>
                  <a:cubicBezTo>
                    <a:pt x="465056" y="663586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2401760" y="2964958"/>
              <a:ext cx="1637622" cy="64807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2551713" y="3036966"/>
              <a:ext cx="1322279" cy="5040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417" y="9291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рабочим программам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59" y="1073045"/>
            <a:ext cx="8598089" cy="355967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курсов и модулей необходимо формировать с учетом рабочей программы воспитания.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рабочих программ теперь должно включать возможность использования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ЭОР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ЦОР по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рабочим программам теперь едины, и нет отдельных норм для рабочих программ внеурочной деятельности.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5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33D9B8-A476-446C-B51F-71665B86B723}"/>
              </a:ext>
            </a:extLst>
          </p:cNvPr>
          <p:cNvSpPr/>
          <p:nvPr/>
        </p:nvSpPr>
        <p:spPr>
          <a:xfrm>
            <a:off x="139304" y="45244"/>
            <a:ext cx="8864203" cy="973931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Century Gothic" panose="020B0502020202020204" pitchFamily="34" charset="0"/>
              </a:rPr>
              <a:t>Изменения ФГОС в соответствии с изменениями и дополнениями ФЗ-273 «Об образовании в РФ»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28149" y="-8626"/>
            <a:ext cx="9144000" cy="51521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201864" y="4629840"/>
            <a:ext cx="2303253" cy="513660"/>
            <a:chOff x="2401760" y="2683731"/>
            <a:chExt cx="4609941" cy="1263341"/>
          </a:xfrm>
        </p:grpSpPr>
        <p:sp>
          <p:nvSpPr>
            <p:cNvPr id="7" name="TextBox 6"/>
            <p:cNvSpPr txBox="1"/>
            <p:nvPr/>
          </p:nvSpPr>
          <p:spPr>
            <a:xfrm>
              <a:off x="3995701" y="2860760"/>
              <a:ext cx="3016000" cy="74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ГИМНАЗИЯ №6</a:t>
              </a:r>
            </a:p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ИМЕНИ  С.Ф.ВЕНЗЕЛЕВА</a:t>
              </a:r>
              <a:endParaRPr lang="ru-RU" sz="1200" b="1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>
            <a:xfrm>
              <a:off x="2483862" y="2683731"/>
              <a:ext cx="1458279" cy="1170548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686" h="1170548">
                  <a:moveTo>
                    <a:pt x="0" y="34003"/>
                  </a:moveTo>
                  <a:cubicBezTo>
                    <a:pt x="401990" y="641328"/>
                    <a:pt x="913161" y="-170714"/>
                    <a:pt x="1410686" y="34003"/>
                  </a:cubicBezTo>
                  <a:lnTo>
                    <a:pt x="1410686" y="1170548"/>
                  </a:lnTo>
                  <a:cubicBezTo>
                    <a:pt x="940457" y="1170548"/>
                    <a:pt x="1016140" y="733821"/>
                    <a:pt x="0" y="1170548"/>
                  </a:cubicBezTo>
                  <a:lnTo>
                    <a:pt x="0" y="3400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"/>
            <p:cNvSpPr/>
            <p:nvPr/>
          </p:nvSpPr>
          <p:spPr>
            <a:xfrm>
              <a:off x="2551714" y="2754893"/>
              <a:ext cx="1322278" cy="1044494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5263"/>
                <a:gd name="connsiteY0" fmla="*/ 154878 h 1291423"/>
                <a:gd name="connsiteX1" fmla="*/ 1415263 w 1415263"/>
                <a:gd name="connsiteY1" fmla="*/ 29857 h 1291423"/>
                <a:gd name="connsiteX2" fmla="*/ 1410686 w 1415263"/>
                <a:gd name="connsiteY2" fmla="*/ 1291423 h 1291423"/>
                <a:gd name="connsiteX3" fmla="*/ 0 w 1415263"/>
                <a:gd name="connsiteY3" fmla="*/ 1291423 h 1291423"/>
                <a:gd name="connsiteX4" fmla="*/ 0 w 1415263"/>
                <a:gd name="connsiteY4" fmla="*/ 154878 h 1291423"/>
                <a:gd name="connsiteX0" fmla="*/ 0 w 1415263"/>
                <a:gd name="connsiteY0" fmla="*/ 212080 h 1348625"/>
                <a:gd name="connsiteX1" fmla="*/ 1415263 w 1415263"/>
                <a:gd name="connsiteY1" fmla="*/ 87059 h 1348625"/>
                <a:gd name="connsiteX2" fmla="*/ 1410686 w 1415263"/>
                <a:gd name="connsiteY2" fmla="*/ 1348625 h 1348625"/>
                <a:gd name="connsiteX3" fmla="*/ 0 w 1415263"/>
                <a:gd name="connsiteY3" fmla="*/ 1348625 h 1348625"/>
                <a:gd name="connsiteX4" fmla="*/ 0 w 1415263"/>
                <a:gd name="connsiteY4" fmla="*/ 212080 h 1348625"/>
                <a:gd name="connsiteX0" fmla="*/ 0 w 1415263"/>
                <a:gd name="connsiteY0" fmla="*/ 218473 h 1355018"/>
                <a:gd name="connsiteX1" fmla="*/ 1415263 w 1415263"/>
                <a:gd name="connsiteY1" fmla="*/ 93452 h 1355018"/>
                <a:gd name="connsiteX2" fmla="*/ 1410686 w 1415263"/>
                <a:gd name="connsiteY2" fmla="*/ 1355018 h 1355018"/>
                <a:gd name="connsiteX3" fmla="*/ 0 w 1415263"/>
                <a:gd name="connsiteY3" fmla="*/ 1355018 h 1355018"/>
                <a:gd name="connsiteX4" fmla="*/ 0 w 1415263"/>
                <a:gd name="connsiteY4" fmla="*/ 218473 h 1355018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263" h="1434576">
                  <a:moveTo>
                    <a:pt x="0" y="218473"/>
                  </a:moveTo>
                  <a:cubicBezTo>
                    <a:pt x="415723" y="729192"/>
                    <a:pt x="1123745" y="-304480"/>
                    <a:pt x="1415263" y="93452"/>
                  </a:cubicBezTo>
                  <a:cubicBezTo>
                    <a:pt x="1413737" y="513974"/>
                    <a:pt x="1407633" y="1014054"/>
                    <a:pt x="1406107" y="1434576"/>
                  </a:cubicBezTo>
                  <a:cubicBezTo>
                    <a:pt x="977079" y="1343651"/>
                    <a:pt x="1016140" y="918291"/>
                    <a:pt x="0" y="1355018"/>
                  </a:cubicBezTo>
                  <a:lnTo>
                    <a:pt x="0" y="2184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2707614" y="3398824"/>
              <a:ext cx="989201" cy="548248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48248">
                  <a:moveTo>
                    <a:pt x="0" y="0"/>
                  </a:moveTo>
                  <a:lnTo>
                    <a:pt x="956917" y="0"/>
                  </a:lnTo>
                  <a:lnTo>
                    <a:pt x="956917" y="526637"/>
                  </a:lnTo>
                  <a:cubicBezTo>
                    <a:pt x="468305" y="642488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46"/>
            <p:cNvSpPr/>
            <p:nvPr/>
          </p:nvSpPr>
          <p:spPr>
            <a:xfrm>
              <a:off x="2766443" y="3418917"/>
              <a:ext cx="853951" cy="453390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81851"/>
                <a:gd name="connsiteX1" fmla="*/ 956917 w 956917"/>
                <a:gd name="connsiteY1" fmla="*/ 0 h 581851"/>
                <a:gd name="connsiteX2" fmla="*/ 953668 w 956917"/>
                <a:gd name="connsiteY2" fmla="*/ 561800 h 581851"/>
                <a:gd name="connsiteX3" fmla="*/ 0 w 956917"/>
                <a:gd name="connsiteY3" fmla="*/ 526637 h 581851"/>
                <a:gd name="connsiteX4" fmla="*/ 0 w 956917"/>
                <a:gd name="connsiteY4" fmla="*/ 0 h 581851"/>
                <a:gd name="connsiteX0" fmla="*/ 0 w 956917"/>
                <a:gd name="connsiteY0" fmla="*/ 0 h 568381"/>
                <a:gd name="connsiteX1" fmla="*/ 956917 w 956917"/>
                <a:gd name="connsiteY1" fmla="*/ 0 h 568381"/>
                <a:gd name="connsiteX2" fmla="*/ 953668 w 956917"/>
                <a:gd name="connsiteY2" fmla="*/ 547735 h 568381"/>
                <a:gd name="connsiteX3" fmla="*/ 0 w 956917"/>
                <a:gd name="connsiteY3" fmla="*/ 526637 h 568381"/>
                <a:gd name="connsiteX4" fmla="*/ 0 w 956917"/>
                <a:gd name="connsiteY4" fmla="*/ 0 h 5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68381">
                  <a:moveTo>
                    <a:pt x="0" y="0"/>
                  </a:moveTo>
                  <a:lnTo>
                    <a:pt x="956917" y="0"/>
                  </a:lnTo>
                  <a:lnTo>
                    <a:pt x="953668" y="547735"/>
                  </a:lnTo>
                  <a:cubicBezTo>
                    <a:pt x="465056" y="663586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2401760" y="2964958"/>
              <a:ext cx="1637622" cy="64807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2551713" y="3036966"/>
              <a:ext cx="1322279" cy="5040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2131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родного и второго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языков на уровне ООО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5" y="1369219"/>
            <a:ext cx="8242395" cy="326350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изучение родного и второго иностранного языка можно организовать, 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этого 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школе. При этом также надо получить заявления родителей.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9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33D9B8-A476-446C-B51F-71665B86B723}"/>
              </a:ext>
            </a:extLst>
          </p:cNvPr>
          <p:cNvSpPr/>
          <p:nvPr/>
        </p:nvSpPr>
        <p:spPr>
          <a:xfrm>
            <a:off x="139304" y="45244"/>
            <a:ext cx="8864203" cy="973931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Century Gothic" panose="020B0502020202020204" pitchFamily="34" charset="0"/>
              </a:rPr>
              <a:t>Изменения ФГОС в соответствии с изменениями и дополнениями ФЗ-273 «Об образовании в РФ»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4"/>
          <a:stretch/>
        </p:blipFill>
        <p:spPr>
          <a:xfrm>
            <a:off x="-595" y="-8626"/>
            <a:ext cx="9144000" cy="51521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201864" y="4629840"/>
            <a:ext cx="2303253" cy="513660"/>
            <a:chOff x="2401760" y="2683731"/>
            <a:chExt cx="4609941" cy="1263341"/>
          </a:xfrm>
        </p:grpSpPr>
        <p:sp>
          <p:nvSpPr>
            <p:cNvPr id="7" name="TextBox 6"/>
            <p:cNvSpPr txBox="1"/>
            <p:nvPr/>
          </p:nvSpPr>
          <p:spPr>
            <a:xfrm>
              <a:off x="3995701" y="2860760"/>
              <a:ext cx="3016000" cy="74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ГИМНАЗИЯ №6</a:t>
              </a:r>
            </a:p>
            <a:p>
              <a:r>
                <a:rPr lang="ru-RU" sz="1200" b="1" dirty="0" smtClean="0">
                  <a:blipFill>
                    <a:blip r:embed="rId4"/>
                    <a:stretch>
                      <a:fillRect/>
                    </a:stretch>
                  </a:blipFill>
                </a:rPr>
                <a:t>ИМЕНИ  С.Ф.ВЕНЗЕЛЕВА</a:t>
              </a:r>
              <a:endParaRPr lang="ru-RU" sz="1200" b="1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Прямоугольник 1"/>
            <p:cNvSpPr/>
            <p:nvPr/>
          </p:nvSpPr>
          <p:spPr>
            <a:xfrm>
              <a:off x="2483862" y="2683731"/>
              <a:ext cx="1458279" cy="1170548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686" h="1170548">
                  <a:moveTo>
                    <a:pt x="0" y="34003"/>
                  </a:moveTo>
                  <a:cubicBezTo>
                    <a:pt x="401990" y="641328"/>
                    <a:pt x="913161" y="-170714"/>
                    <a:pt x="1410686" y="34003"/>
                  </a:cubicBezTo>
                  <a:lnTo>
                    <a:pt x="1410686" y="1170548"/>
                  </a:lnTo>
                  <a:cubicBezTo>
                    <a:pt x="940457" y="1170548"/>
                    <a:pt x="1016140" y="733821"/>
                    <a:pt x="0" y="1170548"/>
                  </a:cubicBezTo>
                  <a:lnTo>
                    <a:pt x="0" y="3400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1"/>
            <p:cNvSpPr/>
            <p:nvPr/>
          </p:nvSpPr>
          <p:spPr>
            <a:xfrm>
              <a:off x="2551714" y="2754893"/>
              <a:ext cx="1322278" cy="1044494"/>
            </a:xfrm>
            <a:custGeom>
              <a:avLst/>
              <a:gdLst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0 h 1136545"/>
                <a:gd name="connsiteX1" fmla="*/ 1410686 w 1410686"/>
                <a:gd name="connsiteY1" fmla="*/ 0 h 1136545"/>
                <a:gd name="connsiteX2" fmla="*/ 1410686 w 1410686"/>
                <a:gd name="connsiteY2" fmla="*/ 1136545 h 1136545"/>
                <a:gd name="connsiteX3" fmla="*/ 0 w 1410686"/>
                <a:gd name="connsiteY3" fmla="*/ 1136545 h 1136545"/>
                <a:gd name="connsiteX4" fmla="*/ 0 w 1410686"/>
                <a:gd name="connsiteY4" fmla="*/ 0 h 1136545"/>
                <a:gd name="connsiteX0" fmla="*/ 0 w 1410686"/>
                <a:gd name="connsiteY0" fmla="*/ 36961 h 1173506"/>
                <a:gd name="connsiteX1" fmla="*/ 1410686 w 1410686"/>
                <a:gd name="connsiteY1" fmla="*/ 36961 h 1173506"/>
                <a:gd name="connsiteX2" fmla="*/ 1410686 w 1410686"/>
                <a:gd name="connsiteY2" fmla="*/ 1173506 h 1173506"/>
                <a:gd name="connsiteX3" fmla="*/ 0 w 1410686"/>
                <a:gd name="connsiteY3" fmla="*/ 1173506 h 1173506"/>
                <a:gd name="connsiteX4" fmla="*/ 0 w 1410686"/>
                <a:gd name="connsiteY4" fmla="*/ 36961 h 1173506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0686"/>
                <a:gd name="connsiteY0" fmla="*/ 34003 h 1170548"/>
                <a:gd name="connsiteX1" fmla="*/ 1410686 w 1410686"/>
                <a:gd name="connsiteY1" fmla="*/ 34003 h 1170548"/>
                <a:gd name="connsiteX2" fmla="*/ 1410686 w 1410686"/>
                <a:gd name="connsiteY2" fmla="*/ 1170548 h 1170548"/>
                <a:gd name="connsiteX3" fmla="*/ 0 w 1410686"/>
                <a:gd name="connsiteY3" fmla="*/ 1170548 h 1170548"/>
                <a:gd name="connsiteX4" fmla="*/ 0 w 1410686"/>
                <a:gd name="connsiteY4" fmla="*/ 34003 h 1170548"/>
                <a:gd name="connsiteX0" fmla="*/ 0 w 1415263"/>
                <a:gd name="connsiteY0" fmla="*/ 154878 h 1291423"/>
                <a:gd name="connsiteX1" fmla="*/ 1415263 w 1415263"/>
                <a:gd name="connsiteY1" fmla="*/ 29857 h 1291423"/>
                <a:gd name="connsiteX2" fmla="*/ 1410686 w 1415263"/>
                <a:gd name="connsiteY2" fmla="*/ 1291423 h 1291423"/>
                <a:gd name="connsiteX3" fmla="*/ 0 w 1415263"/>
                <a:gd name="connsiteY3" fmla="*/ 1291423 h 1291423"/>
                <a:gd name="connsiteX4" fmla="*/ 0 w 1415263"/>
                <a:gd name="connsiteY4" fmla="*/ 154878 h 1291423"/>
                <a:gd name="connsiteX0" fmla="*/ 0 w 1415263"/>
                <a:gd name="connsiteY0" fmla="*/ 212080 h 1348625"/>
                <a:gd name="connsiteX1" fmla="*/ 1415263 w 1415263"/>
                <a:gd name="connsiteY1" fmla="*/ 87059 h 1348625"/>
                <a:gd name="connsiteX2" fmla="*/ 1410686 w 1415263"/>
                <a:gd name="connsiteY2" fmla="*/ 1348625 h 1348625"/>
                <a:gd name="connsiteX3" fmla="*/ 0 w 1415263"/>
                <a:gd name="connsiteY3" fmla="*/ 1348625 h 1348625"/>
                <a:gd name="connsiteX4" fmla="*/ 0 w 1415263"/>
                <a:gd name="connsiteY4" fmla="*/ 212080 h 1348625"/>
                <a:gd name="connsiteX0" fmla="*/ 0 w 1415263"/>
                <a:gd name="connsiteY0" fmla="*/ 218473 h 1355018"/>
                <a:gd name="connsiteX1" fmla="*/ 1415263 w 1415263"/>
                <a:gd name="connsiteY1" fmla="*/ 93452 h 1355018"/>
                <a:gd name="connsiteX2" fmla="*/ 1410686 w 1415263"/>
                <a:gd name="connsiteY2" fmla="*/ 1355018 h 1355018"/>
                <a:gd name="connsiteX3" fmla="*/ 0 w 1415263"/>
                <a:gd name="connsiteY3" fmla="*/ 1355018 h 1355018"/>
                <a:gd name="connsiteX4" fmla="*/ 0 w 1415263"/>
                <a:gd name="connsiteY4" fmla="*/ 218473 h 1355018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  <a:gd name="connsiteX0" fmla="*/ 0 w 1415263"/>
                <a:gd name="connsiteY0" fmla="*/ 218473 h 1434576"/>
                <a:gd name="connsiteX1" fmla="*/ 1415263 w 1415263"/>
                <a:gd name="connsiteY1" fmla="*/ 93452 h 1434576"/>
                <a:gd name="connsiteX2" fmla="*/ 1406107 w 1415263"/>
                <a:gd name="connsiteY2" fmla="*/ 1434576 h 1434576"/>
                <a:gd name="connsiteX3" fmla="*/ 0 w 1415263"/>
                <a:gd name="connsiteY3" fmla="*/ 1355018 h 1434576"/>
                <a:gd name="connsiteX4" fmla="*/ 0 w 1415263"/>
                <a:gd name="connsiteY4" fmla="*/ 218473 h 14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263" h="1434576">
                  <a:moveTo>
                    <a:pt x="0" y="218473"/>
                  </a:moveTo>
                  <a:cubicBezTo>
                    <a:pt x="415723" y="729192"/>
                    <a:pt x="1123745" y="-304480"/>
                    <a:pt x="1415263" y="93452"/>
                  </a:cubicBezTo>
                  <a:cubicBezTo>
                    <a:pt x="1413737" y="513974"/>
                    <a:pt x="1407633" y="1014054"/>
                    <a:pt x="1406107" y="1434576"/>
                  </a:cubicBezTo>
                  <a:cubicBezTo>
                    <a:pt x="977079" y="1343651"/>
                    <a:pt x="1016140" y="918291"/>
                    <a:pt x="0" y="1355018"/>
                  </a:cubicBezTo>
                  <a:lnTo>
                    <a:pt x="0" y="2184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2707614" y="3398824"/>
              <a:ext cx="989201" cy="548248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48248">
                  <a:moveTo>
                    <a:pt x="0" y="0"/>
                  </a:moveTo>
                  <a:lnTo>
                    <a:pt x="956917" y="0"/>
                  </a:lnTo>
                  <a:lnTo>
                    <a:pt x="956917" y="526637"/>
                  </a:lnTo>
                  <a:cubicBezTo>
                    <a:pt x="468305" y="642488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46"/>
            <p:cNvSpPr/>
            <p:nvPr/>
          </p:nvSpPr>
          <p:spPr>
            <a:xfrm>
              <a:off x="2766443" y="3418917"/>
              <a:ext cx="853951" cy="453390"/>
            </a:xfrm>
            <a:custGeom>
              <a:avLst/>
              <a:gdLst>
                <a:gd name="connsiteX0" fmla="*/ 0 w 956917"/>
                <a:gd name="connsiteY0" fmla="*/ 0 h 526637"/>
                <a:gd name="connsiteX1" fmla="*/ 956917 w 956917"/>
                <a:gd name="connsiteY1" fmla="*/ 0 h 526637"/>
                <a:gd name="connsiteX2" fmla="*/ 956917 w 956917"/>
                <a:gd name="connsiteY2" fmla="*/ 526637 h 526637"/>
                <a:gd name="connsiteX3" fmla="*/ 0 w 956917"/>
                <a:gd name="connsiteY3" fmla="*/ 526637 h 526637"/>
                <a:gd name="connsiteX4" fmla="*/ 0 w 956917"/>
                <a:gd name="connsiteY4" fmla="*/ 0 h 526637"/>
                <a:gd name="connsiteX0" fmla="*/ 0 w 956917"/>
                <a:gd name="connsiteY0" fmla="*/ 0 h 554220"/>
                <a:gd name="connsiteX1" fmla="*/ 956917 w 956917"/>
                <a:gd name="connsiteY1" fmla="*/ 0 h 554220"/>
                <a:gd name="connsiteX2" fmla="*/ 956917 w 956917"/>
                <a:gd name="connsiteY2" fmla="*/ 526637 h 554220"/>
                <a:gd name="connsiteX3" fmla="*/ 0 w 956917"/>
                <a:gd name="connsiteY3" fmla="*/ 526637 h 554220"/>
                <a:gd name="connsiteX4" fmla="*/ 0 w 956917"/>
                <a:gd name="connsiteY4" fmla="*/ 0 h 554220"/>
                <a:gd name="connsiteX0" fmla="*/ 0 w 956917"/>
                <a:gd name="connsiteY0" fmla="*/ 0 h 535041"/>
                <a:gd name="connsiteX1" fmla="*/ 956917 w 956917"/>
                <a:gd name="connsiteY1" fmla="*/ 0 h 535041"/>
                <a:gd name="connsiteX2" fmla="*/ 956917 w 956917"/>
                <a:gd name="connsiteY2" fmla="*/ 526637 h 535041"/>
                <a:gd name="connsiteX3" fmla="*/ 0 w 956917"/>
                <a:gd name="connsiteY3" fmla="*/ 526637 h 535041"/>
                <a:gd name="connsiteX4" fmla="*/ 0 w 956917"/>
                <a:gd name="connsiteY4" fmla="*/ 0 h 535041"/>
                <a:gd name="connsiteX0" fmla="*/ 0 w 956917"/>
                <a:gd name="connsiteY0" fmla="*/ 0 h 548786"/>
                <a:gd name="connsiteX1" fmla="*/ 956917 w 956917"/>
                <a:gd name="connsiteY1" fmla="*/ 0 h 548786"/>
                <a:gd name="connsiteX2" fmla="*/ 956917 w 956917"/>
                <a:gd name="connsiteY2" fmla="*/ 526637 h 548786"/>
                <a:gd name="connsiteX3" fmla="*/ 0 w 956917"/>
                <a:gd name="connsiteY3" fmla="*/ 526637 h 548786"/>
                <a:gd name="connsiteX4" fmla="*/ 0 w 956917"/>
                <a:gd name="connsiteY4" fmla="*/ 0 h 548786"/>
                <a:gd name="connsiteX0" fmla="*/ 0 w 956917"/>
                <a:gd name="connsiteY0" fmla="*/ 0 h 547021"/>
                <a:gd name="connsiteX1" fmla="*/ 956917 w 956917"/>
                <a:gd name="connsiteY1" fmla="*/ 0 h 547021"/>
                <a:gd name="connsiteX2" fmla="*/ 956917 w 956917"/>
                <a:gd name="connsiteY2" fmla="*/ 526637 h 547021"/>
                <a:gd name="connsiteX3" fmla="*/ 0 w 956917"/>
                <a:gd name="connsiteY3" fmla="*/ 526637 h 547021"/>
                <a:gd name="connsiteX4" fmla="*/ 0 w 956917"/>
                <a:gd name="connsiteY4" fmla="*/ 0 h 547021"/>
                <a:gd name="connsiteX0" fmla="*/ 0 w 956917"/>
                <a:gd name="connsiteY0" fmla="*/ 0 h 555995"/>
                <a:gd name="connsiteX1" fmla="*/ 956917 w 956917"/>
                <a:gd name="connsiteY1" fmla="*/ 0 h 555995"/>
                <a:gd name="connsiteX2" fmla="*/ 956917 w 956917"/>
                <a:gd name="connsiteY2" fmla="*/ 526637 h 555995"/>
                <a:gd name="connsiteX3" fmla="*/ 0 w 956917"/>
                <a:gd name="connsiteY3" fmla="*/ 526637 h 555995"/>
                <a:gd name="connsiteX4" fmla="*/ 0 w 956917"/>
                <a:gd name="connsiteY4" fmla="*/ 0 h 555995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48248"/>
                <a:gd name="connsiteX1" fmla="*/ 956917 w 956917"/>
                <a:gd name="connsiteY1" fmla="*/ 0 h 548248"/>
                <a:gd name="connsiteX2" fmla="*/ 956917 w 956917"/>
                <a:gd name="connsiteY2" fmla="*/ 526637 h 548248"/>
                <a:gd name="connsiteX3" fmla="*/ 0 w 956917"/>
                <a:gd name="connsiteY3" fmla="*/ 526637 h 548248"/>
                <a:gd name="connsiteX4" fmla="*/ 0 w 956917"/>
                <a:gd name="connsiteY4" fmla="*/ 0 h 548248"/>
                <a:gd name="connsiteX0" fmla="*/ 0 w 956917"/>
                <a:gd name="connsiteY0" fmla="*/ 0 h 581851"/>
                <a:gd name="connsiteX1" fmla="*/ 956917 w 956917"/>
                <a:gd name="connsiteY1" fmla="*/ 0 h 581851"/>
                <a:gd name="connsiteX2" fmla="*/ 953668 w 956917"/>
                <a:gd name="connsiteY2" fmla="*/ 561800 h 581851"/>
                <a:gd name="connsiteX3" fmla="*/ 0 w 956917"/>
                <a:gd name="connsiteY3" fmla="*/ 526637 h 581851"/>
                <a:gd name="connsiteX4" fmla="*/ 0 w 956917"/>
                <a:gd name="connsiteY4" fmla="*/ 0 h 581851"/>
                <a:gd name="connsiteX0" fmla="*/ 0 w 956917"/>
                <a:gd name="connsiteY0" fmla="*/ 0 h 568381"/>
                <a:gd name="connsiteX1" fmla="*/ 956917 w 956917"/>
                <a:gd name="connsiteY1" fmla="*/ 0 h 568381"/>
                <a:gd name="connsiteX2" fmla="*/ 953668 w 956917"/>
                <a:gd name="connsiteY2" fmla="*/ 547735 h 568381"/>
                <a:gd name="connsiteX3" fmla="*/ 0 w 956917"/>
                <a:gd name="connsiteY3" fmla="*/ 526637 h 568381"/>
                <a:gd name="connsiteX4" fmla="*/ 0 w 956917"/>
                <a:gd name="connsiteY4" fmla="*/ 0 h 5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917" h="568381">
                  <a:moveTo>
                    <a:pt x="0" y="0"/>
                  </a:moveTo>
                  <a:lnTo>
                    <a:pt x="956917" y="0"/>
                  </a:lnTo>
                  <a:lnTo>
                    <a:pt x="953668" y="547735"/>
                  </a:lnTo>
                  <a:cubicBezTo>
                    <a:pt x="465056" y="663586"/>
                    <a:pt x="352072" y="241146"/>
                    <a:pt x="0" y="526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2401760" y="2964958"/>
              <a:ext cx="1637622" cy="64807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2551713" y="3036966"/>
              <a:ext cx="1322279" cy="5040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формирования универсальных учебных действий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5" y="1369219"/>
            <a:ext cx="8242395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ООО прописали, что теперь нужно формировать у учеников знания и навыки в области финансовой грамотности и устойчивого развития общества (п. 32.2 ФГОС ООО)</a:t>
            </a:r>
          </a:p>
        </p:txBody>
      </p:sp>
    </p:spTree>
    <p:extLst>
      <p:ext uri="{BB962C8B-B14F-4D97-AF65-F5344CB8AC3E}">
        <p14:creationId xmlns:p14="http://schemas.microsoft.com/office/powerpoint/2010/main" val="21848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10769</TotalTime>
  <Words>854</Words>
  <Application>Microsoft Office PowerPoint</Application>
  <PresentationFormat>Экран (16:9)</PresentationFormat>
  <Paragraphs>93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Изменение содержания школьного образования в соответствии с требованиями обновленных ФГОС ОО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предметных областей, учебных предметов и модулей </vt:lpstr>
      <vt:lpstr>Требования к рабочим программам</vt:lpstr>
      <vt:lpstr>Изучение родного и второго иностранного языков на уровне ООО </vt:lpstr>
      <vt:lpstr>Требования к программе формирования универсальных учебных действий</vt:lpstr>
      <vt:lpstr>Объем урочной и внеурочной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Владимирович Антоненко</dc:creator>
  <cp:lastModifiedBy>Директор</cp:lastModifiedBy>
  <cp:revision>684</cp:revision>
  <cp:lastPrinted>2020-12-28T00:30:04Z</cp:lastPrinted>
  <dcterms:modified xsi:type="dcterms:W3CDTF">2022-06-03T04:51:16Z</dcterms:modified>
</cp:coreProperties>
</file>