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8" r:id="rId5"/>
    <p:sldId id="275" r:id="rId6"/>
    <p:sldId id="272" r:id="rId7"/>
    <p:sldId id="276" r:id="rId8"/>
    <p:sldId id="277" r:id="rId9"/>
    <p:sldId id="278" r:id="rId10"/>
    <p:sldId id="265" r:id="rId11"/>
    <p:sldId id="27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FF0048"/>
    <a:srgbClr val="84EEFC"/>
    <a:srgbClr val="E2F5FE"/>
    <a:srgbClr val="A4ED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129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3412" y="0"/>
            <a:ext cx="9144000" cy="6858000"/>
          </a:xfrm>
          <a:prstGeom prst="rect">
            <a:avLst/>
          </a:prstGeom>
        </p:spPr>
      </p:pic>
      <p:pic>
        <p:nvPicPr>
          <p:cNvPr id="12" name="Рисунок 11" descr="Black_School_Board_PNG_Pictur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27125" y="-442452"/>
            <a:ext cx="9887319" cy="55910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7123470" cy="2783018"/>
          </a:xfrm>
        </p:spPr>
        <p:txBody>
          <a:bodyPr>
            <a:normAutofit fontScale="90000"/>
          </a:bodyPr>
          <a:lstStyle/>
          <a:p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Что изменили </a:t>
            </a:r>
            <a:b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в обновленном </a:t>
            </a:r>
            <a:b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ФГОС начального общего образования</a:t>
            </a:r>
          </a:p>
        </p:txBody>
      </p:sp>
      <p:pic>
        <p:nvPicPr>
          <p:cNvPr id="13" name="Рисунок 12" descr="redtarge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05773" y="766916"/>
            <a:ext cx="964116" cy="964116"/>
          </a:xfrm>
          <a:prstGeom prst="rect">
            <a:avLst/>
          </a:prstGeom>
        </p:spPr>
      </p:pic>
      <p:pic>
        <p:nvPicPr>
          <p:cNvPr id="9" name="Рисунок 8" descr="athlete-vector-funrun-2.png"/>
          <p:cNvPicPr>
            <a:picLocks noChangeAspect="1"/>
          </p:cNvPicPr>
          <p:nvPr/>
        </p:nvPicPr>
        <p:blipFill>
          <a:blip r:embed="rId5" cstate="print"/>
          <a:srcRect b="10955"/>
          <a:stretch>
            <a:fillRect/>
          </a:stretch>
        </p:blipFill>
        <p:spPr>
          <a:xfrm>
            <a:off x="712978" y="3727938"/>
            <a:ext cx="5658118" cy="343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35f58PICQ9gGd7qbI9tzc_PIC2018.png"/>
          <p:cNvPicPr>
            <a:picLocks noChangeAspect="1"/>
          </p:cNvPicPr>
          <p:nvPr/>
        </p:nvPicPr>
        <p:blipFill>
          <a:blip r:embed="rId2" cstate="print"/>
          <a:srcRect t="5179" b="22143"/>
          <a:stretch>
            <a:fillRect/>
          </a:stretch>
        </p:blipFill>
        <p:spPr>
          <a:xfrm>
            <a:off x="144966" y="118128"/>
            <a:ext cx="8999034" cy="6701884"/>
          </a:xfrm>
          <a:prstGeom prst="rect">
            <a:avLst/>
          </a:prstGeom>
        </p:spPr>
      </p:pic>
      <p:pic>
        <p:nvPicPr>
          <p:cNvPr id="8" name="Рисунок 7" descr="10758PIChFeem4QDxQ533_PIC2018.png"/>
          <p:cNvPicPr>
            <a:picLocks noChangeAspect="1"/>
          </p:cNvPicPr>
          <p:nvPr/>
        </p:nvPicPr>
        <p:blipFill>
          <a:blip r:embed="rId3" cstate="print"/>
          <a:srcRect r="16855"/>
          <a:stretch>
            <a:fillRect/>
          </a:stretch>
        </p:blipFill>
        <p:spPr>
          <a:xfrm>
            <a:off x="6105831" y="3393774"/>
            <a:ext cx="2857231" cy="346422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907704" y="44624"/>
            <a:ext cx="5864696" cy="1569660"/>
          </a:xfrm>
          <a:prstGeom prst="rect">
            <a:avLst/>
          </a:prstGeom>
          <a:solidFill>
            <a:srgbClr val="FAFAFA"/>
          </a:solidFill>
          <a:effectLst>
            <a:softEdge rad="317500"/>
          </a:effectLst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Новый перечень УУД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059832" y="2204864"/>
            <a:ext cx="44380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Познавательные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12631" y="3145904"/>
            <a:ext cx="39822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Регулятивные;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532352" y="4023547"/>
            <a:ext cx="57428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Коммуникативные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07504" y="4941168"/>
            <a:ext cx="20973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84EEFC"/>
                </a:solidFill>
                <a:latin typeface="Arial" pitchFamily="34" charset="0"/>
                <a:cs typeface="Arial" pitchFamily="34" charset="0"/>
              </a:rPr>
              <a:t>\</a:t>
            </a:r>
            <a:endParaRPr lang="ru-RU" b="1" dirty="0">
              <a:solidFill>
                <a:srgbClr val="84EEF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Red-corporate-identity-ppt-backgrounds3-1000x7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Содержимое 6" descr="9e0fcb8a5bb6cce0f01f796b9e715b0f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6428" r="47181" b="13564"/>
          <a:stretch>
            <a:fillRect/>
          </a:stretch>
        </p:blipFill>
        <p:spPr>
          <a:xfrm rot="10800000">
            <a:off x="0" y="2856847"/>
            <a:ext cx="1850571" cy="4395559"/>
          </a:xfrm>
        </p:spPr>
      </p:pic>
      <p:pic>
        <p:nvPicPr>
          <p:cNvPr id="10" name="Рисунок 9" descr="KijoRq6rT.png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37000" contrast="36000"/>
          </a:blip>
          <a:stretch>
            <a:fillRect/>
          </a:stretch>
        </p:blipFill>
        <p:spPr>
          <a:xfrm flipH="1">
            <a:off x="266035" y="313572"/>
            <a:ext cx="6977746" cy="4579811"/>
          </a:xfrm>
          <a:prstGeom prst="rect">
            <a:avLst/>
          </a:prstGeom>
        </p:spPr>
      </p:pic>
      <p:pic>
        <p:nvPicPr>
          <p:cNvPr id="18" name="Рисунок 17" descr="223025_1411410625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78614" y="329223"/>
            <a:ext cx="1959485" cy="1905000"/>
          </a:xfrm>
          <a:prstGeom prst="rect">
            <a:avLst/>
          </a:prstGeom>
        </p:spPr>
      </p:pic>
      <p:pic>
        <p:nvPicPr>
          <p:cNvPr id="12" name="Рисунок 11" descr="b342e1fc43ee56d3917ff20509a30188.png"/>
          <p:cNvPicPr>
            <a:picLocks noChangeAspect="1"/>
          </p:cNvPicPr>
          <p:nvPr/>
        </p:nvPicPr>
        <p:blipFill>
          <a:blip r:embed="rId6" cstate="print"/>
          <a:srcRect r="5946"/>
          <a:stretch>
            <a:fillRect/>
          </a:stretch>
        </p:blipFill>
        <p:spPr>
          <a:xfrm>
            <a:off x="5355773" y="2351849"/>
            <a:ext cx="3788227" cy="4027714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762992" y="720707"/>
            <a:ext cx="598164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Обновленный ФГОС требует оценить метапредметные результаты</a:t>
            </a:r>
            <a:b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 промежуточной аттестации.</a:t>
            </a:r>
          </a:p>
          <a:p>
            <a:pPr algn="ctr"/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Трудность – в новых ФГОС нет разбивки метапредметных результатов по годам освоения ООП. Школе необходимо создать рабочую группу педагогов, </a:t>
            </a:r>
            <a:b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которые сделают эту разбивку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 descr="b4615be6743a0d7b422c29f63745261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777951">
            <a:off x="5572142" y="704724"/>
            <a:ext cx="3721217" cy="3561147"/>
          </a:xfrm>
          <a:prstGeom prst="rect">
            <a:avLst/>
          </a:prstGeom>
        </p:spPr>
      </p:pic>
      <p:pic>
        <p:nvPicPr>
          <p:cNvPr id="16" name="Рисунок 15" descr="0_702f4_f5c77948_XXXL.png"/>
          <p:cNvPicPr>
            <a:picLocks noChangeAspect="1"/>
          </p:cNvPicPr>
          <p:nvPr/>
        </p:nvPicPr>
        <p:blipFill>
          <a:blip r:embed="rId3" cstate="print"/>
          <a:srcRect l="49862"/>
          <a:stretch>
            <a:fillRect/>
          </a:stretch>
        </p:blipFill>
        <p:spPr>
          <a:xfrm>
            <a:off x="1043608" y="1412776"/>
            <a:ext cx="4924592" cy="509672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5628" y="44624"/>
            <a:ext cx="7832791" cy="1149995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Главные отличия </a:t>
            </a:r>
            <a:b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обновленного ФГОС</a:t>
            </a: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5784861" y="1688895"/>
            <a:ext cx="2950028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700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sz="17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бновили </a:t>
            </a:r>
            <a:br>
              <a:rPr kumimoji="0" lang="ru-RU" sz="17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7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личностные </a:t>
            </a:r>
            <a:br>
              <a:rPr kumimoji="0" lang="ru-RU" sz="17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7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метапредметные результаты</a:t>
            </a:r>
            <a:endParaRPr kumimoji="0" lang="ru-RU" sz="17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43608" y="1772816"/>
            <a:ext cx="4647947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Минпросвещения </a:t>
            </a:r>
          </a:p>
          <a:p>
            <a:pPr algn="ctr"/>
            <a:r>
              <a:rPr lang="ru-RU" sz="17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конкретизировало:</a:t>
            </a:r>
          </a:p>
          <a:p>
            <a:pPr algn="ctr"/>
            <a:r>
              <a:rPr lang="ru-RU" sz="17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требования к предметным </a:t>
            </a:r>
            <a:br>
              <a:rPr lang="ru-RU" sz="17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7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результатам по годам обучения </a:t>
            </a:r>
            <a:br>
              <a:rPr lang="ru-RU" sz="17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7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для промежуточной аттестации </a:t>
            </a:r>
            <a:endParaRPr lang="ru-RU" sz="1700" b="1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189372" y="4271879"/>
            <a:ext cx="4572000" cy="140038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700" b="1" dirty="0">
                <a:solidFill>
                  <a:srgbClr val="00B0F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Появились предметы, </a:t>
            </a:r>
            <a:br>
              <a:rPr lang="ru-RU" sz="1700" b="1" dirty="0">
                <a:solidFill>
                  <a:srgbClr val="00B0F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700" b="1" dirty="0">
                <a:solidFill>
                  <a:srgbClr val="00B0F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на которых можно реализовать модульное обучение.</a:t>
            </a:r>
            <a:br>
              <a:rPr lang="ru-RU" sz="1700" b="1" dirty="0">
                <a:solidFill>
                  <a:srgbClr val="00B0F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700" b="1" dirty="0">
                <a:solidFill>
                  <a:srgbClr val="00B0F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При этом школа сама выберет, </a:t>
            </a:r>
            <a:br>
              <a:rPr lang="ru-RU" sz="1700" b="1" dirty="0">
                <a:solidFill>
                  <a:srgbClr val="00B0F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700" b="1" dirty="0">
                <a:solidFill>
                  <a:srgbClr val="00B0F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когда реализовать модуль </a:t>
            </a:r>
            <a:endParaRPr lang="ru-RU" sz="1700" b="1" dirty="0">
              <a:solidFill>
                <a:srgbClr val="00B0F0"/>
              </a:solidFill>
            </a:endParaRPr>
          </a:p>
        </p:txBody>
      </p:sp>
      <p:pic>
        <p:nvPicPr>
          <p:cNvPr id="23" name="Рисунок 22" descr="paper_plane_PNG5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7859486" y="3135768"/>
            <a:ext cx="925286" cy="754648"/>
          </a:xfrm>
          <a:prstGeom prst="rect">
            <a:avLst/>
          </a:prstGeom>
        </p:spPr>
      </p:pic>
      <p:pic>
        <p:nvPicPr>
          <p:cNvPr id="24" name="Рисунок 23" descr="paper_plane_PNG5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8251371" y="4256997"/>
            <a:ext cx="457200" cy="372885"/>
          </a:xfrm>
          <a:prstGeom prst="rect">
            <a:avLst/>
          </a:prstGeom>
        </p:spPr>
      </p:pic>
      <p:pic>
        <p:nvPicPr>
          <p:cNvPr id="25" name="Рисунок 24" descr="paper_plane_PNG5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914403" y="2787424"/>
            <a:ext cx="925286" cy="754648"/>
          </a:xfrm>
          <a:prstGeom prst="rect">
            <a:avLst/>
          </a:prstGeom>
        </p:spPr>
      </p:pic>
      <p:pic>
        <p:nvPicPr>
          <p:cNvPr id="18" name="Содержимое 3" descr="GAMES_icon-01-01.png"/>
          <p:cNvPicPr>
            <a:picLocks noGrp="1" noChangeAspect="1"/>
          </p:cNvPicPr>
          <p:nvPr>
            <p:ph idx="1"/>
          </p:nvPr>
        </p:nvPicPr>
        <p:blipFill>
          <a:blip r:embed="rId6" cstate="print"/>
          <a:stretch>
            <a:fillRect/>
          </a:stretch>
        </p:blipFill>
        <p:spPr>
          <a:xfrm>
            <a:off x="163285" y="685798"/>
            <a:ext cx="1034143" cy="1066801"/>
          </a:xfrm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 descr="top.png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-44000" contrast="78000"/>
          </a:blip>
          <a:stretch>
            <a:fillRect/>
          </a:stretch>
        </p:blipFill>
        <p:spPr>
          <a:xfrm rot="3604411">
            <a:off x="374708" y="-228972"/>
            <a:ext cx="2488057" cy="3328357"/>
          </a:xfrm>
          <a:prstGeom prst="rect">
            <a:avLst/>
          </a:prstGeom>
        </p:spPr>
      </p:pic>
      <p:pic>
        <p:nvPicPr>
          <p:cNvPr id="15" name="Рисунок 14" descr="22Q58PICm7ry58PICSf37vcdc_PIC2018.png"/>
          <p:cNvPicPr>
            <a:picLocks noChangeAspect="1"/>
          </p:cNvPicPr>
          <p:nvPr/>
        </p:nvPicPr>
        <p:blipFill>
          <a:blip r:embed="rId3" cstate="print"/>
          <a:srcRect t="34192" b="36837"/>
          <a:stretch>
            <a:fillRect/>
          </a:stretch>
        </p:blipFill>
        <p:spPr>
          <a:xfrm>
            <a:off x="3044331" y="2855248"/>
            <a:ext cx="5163750" cy="2000051"/>
          </a:xfrm>
          <a:prstGeom prst="rect">
            <a:avLst/>
          </a:prstGeom>
        </p:spPr>
      </p:pic>
      <p:pic>
        <p:nvPicPr>
          <p:cNvPr id="5" name="Рисунок 4" descr="eedb338d7d94fcd1cbf1a125f0ecd91c.png"/>
          <p:cNvPicPr>
            <a:picLocks noChangeAspect="1"/>
          </p:cNvPicPr>
          <p:nvPr/>
        </p:nvPicPr>
        <p:blipFill>
          <a:blip r:embed="rId4" cstate="print"/>
          <a:srcRect l="23651" r="17460"/>
          <a:stretch>
            <a:fillRect/>
          </a:stretch>
        </p:blipFill>
        <p:spPr>
          <a:xfrm>
            <a:off x="517679" y="1959434"/>
            <a:ext cx="2705220" cy="4593770"/>
          </a:xfrm>
          <a:prstGeom prst="rect">
            <a:avLst/>
          </a:prstGeom>
        </p:spPr>
      </p:pic>
      <p:pic>
        <p:nvPicPr>
          <p:cNvPr id="9" name="Рисунок 8" descr="22Q58PICm7ry58PICSf37vcdc_PIC2018.png"/>
          <p:cNvPicPr>
            <a:picLocks noChangeAspect="1"/>
          </p:cNvPicPr>
          <p:nvPr/>
        </p:nvPicPr>
        <p:blipFill>
          <a:blip r:embed="rId3" cstate="print"/>
          <a:srcRect b="68489"/>
          <a:stretch>
            <a:fillRect/>
          </a:stretch>
        </p:blipFill>
        <p:spPr>
          <a:xfrm>
            <a:off x="2957247" y="843172"/>
            <a:ext cx="5163750" cy="217537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259632" y="-27384"/>
            <a:ext cx="788436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Предметы, для которых </a:t>
            </a:r>
            <a:b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прописали требования</a:t>
            </a:r>
            <a:b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к образовательным результатам</a:t>
            </a:r>
            <a:b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по годам обучения 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22Q58PICm7ry58PICSf37vcdc_PIC2018.png"/>
          <p:cNvPicPr>
            <a:picLocks noChangeAspect="1"/>
          </p:cNvPicPr>
          <p:nvPr/>
        </p:nvPicPr>
        <p:blipFill>
          <a:blip r:embed="rId3" cstate="print"/>
          <a:srcRect t="66836" r="49546"/>
          <a:stretch>
            <a:fillRect/>
          </a:stretch>
        </p:blipFill>
        <p:spPr>
          <a:xfrm>
            <a:off x="3087880" y="4720954"/>
            <a:ext cx="2605342" cy="228945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592277" y="3490027"/>
            <a:ext cx="15131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Русский язык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714987" y="3588002"/>
            <a:ext cx="239485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Литературное чтение</a:t>
            </a:r>
            <a:endParaRPr lang="ru-RU" sz="2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233050" y="5242626"/>
            <a:ext cx="231865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Иностранный язык</a:t>
            </a:r>
            <a:endParaRPr lang="ru-RU" sz="22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439878" y="1998685"/>
            <a:ext cx="190499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Математика</a:t>
            </a:r>
            <a:endParaRPr lang="ru-RU" sz="22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791191" y="1966031"/>
            <a:ext cx="211182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Окружающий мир</a:t>
            </a:r>
            <a:endParaRPr lang="ru-RU" sz="2200" dirty="0"/>
          </a:p>
        </p:txBody>
      </p:sp>
      <p:pic>
        <p:nvPicPr>
          <p:cNvPr id="20" name="Рисунок 19" descr="IM2709_08_136730847707_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89171" y="4664924"/>
            <a:ext cx="2710543" cy="219307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f8c5b3b13ec61509abf9754df29f7f2b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17478"/>
          <a:stretch>
            <a:fillRect/>
          </a:stretch>
        </p:blipFill>
        <p:spPr>
          <a:xfrm>
            <a:off x="5468139" y="1660735"/>
            <a:ext cx="4010398" cy="4859791"/>
          </a:xfrm>
        </p:spPr>
      </p:pic>
      <p:pic>
        <p:nvPicPr>
          <p:cNvPr id="9" name="Рисунок 8" descr="33658PICU6rpKd7E58PIC3469_PIC2018.png"/>
          <p:cNvPicPr>
            <a:picLocks noChangeAspect="1"/>
          </p:cNvPicPr>
          <p:nvPr/>
        </p:nvPicPr>
        <p:blipFill>
          <a:blip r:embed="rId3" cstate="print"/>
          <a:srcRect t="40608"/>
          <a:stretch>
            <a:fillRect/>
          </a:stretch>
        </p:blipFill>
        <p:spPr>
          <a:xfrm>
            <a:off x="1315844" y="1688549"/>
            <a:ext cx="6200077" cy="4721279"/>
          </a:xfrm>
          <a:prstGeom prst="rect">
            <a:avLst/>
          </a:prstGeom>
        </p:spPr>
      </p:pic>
      <p:pic>
        <p:nvPicPr>
          <p:cNvPr id="11" name="Рисунок 10" descr="vertical-banner-png.png"/>
          <p:cNvPicPr>
            <a:picLocks noChangeAspect="1"/>
          </p:cNvPicPr>
          <p:nvPr/>
        </p:nvPicPr>
        <p:blipFill>
          <a:blip r:embed="rId4" cstate="print"/>
          <a:srcRect t="12540"/>
          <a:stretch>
            <a:fillRect/>
          </a:stretch>
        </p:blipFill>
        <p:spPr>
          <a:xfrm rot="16200000">
            <a:off x="3412556" y="-3336354"/>
            <a:ext cx="1873404" cy="869851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513138" y="267666"/>
            <a:ext cx="61177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A4EDFE"/>
                </a:solidFill>
                <a:latin typeface="Arial" pitchFamily="34" charset="0"/>
                <a:cs typeface="Arial" pitchFamily="34" charset="0"/>
              </a:rPr>
              <a:t>Требования к результатам </a:t>
            </a:r>
            <a:br>
              <a:rPr lang="ru-RU" sz="2400" b="1" dirty="0">
                <a:solidFill>
                  <a:srgbClr val="A4EDFE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A4EDFE"/>
                </a:solidFill>
                <a:latin typeface="Arial" pitchFamily="34" charset="0"/>
                <a:cs typeface="Arial" pitchFamily="34" charset="0"/>
              </a:rPr>
              <a:t>4 предметов разбили не по годам, </a:t>
            </a:r>
            <a:br>
              <a:rPr lang="ru-RU" sz="2400" b="1" dirty="0">
                <a:solidFill>
                  <a:srgbClr val="A4EDFE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A4EDFE"/>
                </a:solidFill>
                <a:latin typeface="Arial" pitchFamily="34" charset="0"/>
                <a:cs typeface="Arial" pitchFamily="34" charset="0"/>
              </a:rPr>
              <a:t>а разделили на тематические модули</a:t>
            </a:r>
            <a:endParaRPr lang="ru-RU" sz="2400" dirty="0">
              <a:solidFill>
                <a:srgbClr val="A4EDF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14494" y="2285330"/>
            <a:ext cx="25089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Изобразительное </a:t>
            </a:r>
            <a:b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искусство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964442" y="4716966"/>
            <a:ext cx="1777218" cy="460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Музыка</a:t>
            </a:r>
            <a:endParaRPr lang="ru-RU" sz="2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953899" y="4705144"/>
            <a:ext cx="19377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Технология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928838" y="2271710"/>
            <a:ext cx="20183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Физическая </a:t>
            </a:r>
            <a:b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культура</a:t>
            </a:r>
          </a:p>
        </p:txBody>
      </p:sp>
      <p:pic>
        <p:nvPicPr>
          <p:cNvPr id="16" name="Рисунок 15" descr="pushpin-png-pushpin-png-photos-100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315" y="1338943"/>
            <a:ext cx="1382485" cy="1382485"/>
          </a:xfrm>
          <a:prstGeom prst="rect">
            <a:avLst/>
          </a:prstGeom>
        </p:spPr>
      </p:pic>
      <p:pic>
        <p:nvPicPr>
          <p:cNvPr id="17" name="Рисунок 16" descr="pushpin-png-pushpin-png-photos-100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90600" y="3396343"/>
            <a:ext cx="1382485" cy="1382485"/>
          </a:xfrm>
          <a:prstGeom prst="rect">
            <a:avLst/>
          </a:prstGeom>
        </p:spPr>
      </p:pic>
      <p:pic>
        <p:nvPicPr>
          <p:cNvPr id="18" name="Рисунок 17" descr="pushpin-png-pushpin-png-photos-100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16829" y="3439887"/>
            <a:ext cx="1382485" cy="1382485"/>
          </a:xfrm>
          <a:prstGeom prst="rect">
            <a:avLst/>
          </a:prstGeom>
        </p:spPr>
      </p:pic>
      <p:pic>
        <p:nvPicPr>
          <p:cNvPr id="19" name="Рисунок 18" descr="pushpin-png-pushpin-png-photos-100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95058" y="1349829"/>
            <a:ext cx="1382485" cy="1382485"/>
          </a:xfrm>
          <a:prstGeom prst="rect">
            <a:avLst/>
          </a:prstGeom>
        </p:spPr>
      </p:pic>
      <p:pic>
        <p:nvPicPr>
          <p:cNvPr id="21" name="Рисунок 20" descr="9e0fcb8a5bb6cce0f01f796b9e715b0f.png"/>
          <p:cNvPicPr>
            <a:picLocks noChangeAspect="1"/>
          </p:cNvPicPr>
          <p:nvPr/>
        </p:nvPicPr>
        <p:blipFill>
          <a:blip r:embed="rId6" cstate="print"/>
          <a:srcRect l="67013" r="9199" b="23193"/>
          <a:stretch>
            <a:fillRect/>
          </a:stretch>
        </p:blipFill>
        <p:spPr>
          <a:xfrm rot="16200000">
            <a:off x="3112787" y="4040384"/>
            <a:ext cx="1578233" cy="4056997"/>
          </a:xfrm>
          <a:prstGeom prst="rect">
            <a:avLst/>
          </a:prstGeom>
        </p:spPr>
      </p:pic>
      <p:pic>
        <p:nvPicPr>
          <p:cNvPr id="22" name="Рисунок 21" descr="9e0fcb8a5bb6cce0f01f796b9e715b0f.png"/>
          <p:cNvPicPr>
            <a:picLocks noChangeAspect="1"/>
          </p:cNvPicPr>
          <p:nvPr/>
        </p:nvPicPr>
        <p:blipFill>
          <a:blip r:embed="rId6" cstate="print"/>
          <a:srcRect l="67013" t="22632" r="9199" b="23193"/>
          <a:stretch>
            <a:fillRect/>
          </a:stretch>
        </p:blipFill>
        <p:spPr>
          <a:xfrm>
            <a:off x="0" y="3"/>
            <a:ext cx="1138216" cy="16169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5945474"/>
              </p:ext>
            </p:extLst>
          </p:nvPr>
        </p:nvGraphicFramePr>
        <p:xfrm>
          <a:off x="457200" y="1396997"/>
          <a:ext cx="8538882" cy="496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5626"/>
                <a:gridCol w="2860246"/>
                <a:gridCol w="3223010"/>
              </a:tblGrid>
              <a:tr h="85578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ФГОС</a:t>
                      </a:r>
                      <a:r>
                        <a:rPr lang="ru-RU" sz="2800" b="1" i="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2009 г.</a:t>
                      </a:r>
                      <a:endParaRPr lang="ru-RU" sz="2800" b="1" i="0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ФГОС</a:t>
                      </a:r>
                      <a:r>
                        <a:rPr lang="ru-RU" sz="2800" b="1" i="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2021 г.</a:t>
                      </a:r>
                      <a:endParaRPr lang="ru-RU" sz="2800" b="1" i="0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26711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Объем часов аудиторной нагрузки</a:t>
                      </a:r>
                      <a:endParaRPr lang="ru-RU" sz="2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2904 – минимум,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3345 – максимум</a:t>
                      </a:r>
                      <a:endParaRPr lang="ru-RU" sz="2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2954 – минимум,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 3190 – максимум  </a:t>
                      </a:r>
                      <a:br>
                        <a:rPr kumimoji="0" lang="ru-RU" sz="2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2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(п. 32.1 ФГОС НОО)</a:t>
                      </a:r>
                      <a:endParaRPr lang="ru-RU" sz="2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2875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Объем  часов внеурочной деятельности</a:t>
                      </a:r>
                      <a:endParaRPr lang="ru-RU" sz="2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1350 часов</a:t>
                      </a:r>
                    </a:p>
                    <a:p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 1320 часов  </a:t>
                      </a:r>
                      <a:br>
                        <a:rPr kumimoji="0" lang="ru-RU" sz="2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2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(п. 32.2 ФГОС НОО)</a:t>
                      </a:r>
                    </a:p>
                    <a:p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5253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97N58PICpVxKfbdd07Z2N_PIC2018.png"/>
          <p:cNvPicPr>
            <a:picLocks noChangeAspect="1"/>
          </p:cNvPicPr>
          <p:nvPr/>
        </p:nvPicPr>
        <p:blipFill>
          <a:blip r:embed="rId2" cstate="print"/>
          <a:srcRect t="26885" b="32364"/>
          <a:stretch>
            <a:fillRect/>
          </a:stretch>
        </p:blipFill>
        <p:spPr>
          <a:xfrm>
            <a:off x="140681" y="729346"/>
            <a:ext cx="8491691" cy="6106885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7209514"/>
              </p:ext>
            </p:extLst>
          </p:nvPr>
        </p:nvGraphicFramePr>
        <p:xfrm>
          <a:off x="988033" y="1505623"/>
          <a:ext cx="6574973" cy="455433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7867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882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8303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Предметная</a:t>
                      </a:r>
                      <a:r>
                        <a:rPr lang="ru-RU" sz="1800" b="1" baseline="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область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Предмет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2510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Русский язык</a:t>
                      </a:r>
                      <a:br>
                        <a:rPr lang="ru-RU" sz="1400" b="1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400" b="1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 и литературное чтение</a:t>
                      </a:r>
                    </a:p>
                  </a:txBody>
                  <a:tcPr>
                    <a:solidFill>
                      <a:srgbClr val="A4ED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Русский язык 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Литературное чтение</a:t>
                      </a:r>
                    </a:p>
                  </a:txBody>
                  <a:tcPr>
                    <a:solidFill>
                      <a:srgbClr val="A4ED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4535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Иностранный язык</a:t>
                      </a:r>
                    </a:p>
                  </a:txBody>
                  <a:tcPr>
                    <a:solidFill>
                      <a:srgbClr val="A4EDF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Иностранный язык</a:t>
                      </a:r>
                    </a:p>
                  </a:txBody>
                  <a:tcPr>
                    <a:solidFill>
                      <a:srgbClr val="A4ED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4535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Математика и информатика</a:t>
                      </a:r>
                    </a:p>
                  </a:txBody>
                  <a:tcPr>
                    <a:solidFill>
                      <a:srgbClr val="E2F5F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Математика</a:t>
                      </a:r>
                    </a:p>
                  </a:txBody>
                  <a:tcPr>
                    <a:solidFill>
                      <a:srgbClr val="E2F5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4535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Обществознание</a:t>
                      </a:r>
                      <a:r>
                        <a:rPr lang="ru-RU" sz="1400" b="1" baseline="0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br>
                        <a:rPr lang="ru-RU" sz="1400" b="1" baseline="0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400" b="1" baseline="0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и естествознание</a:t>
                      </a:r>
                      <a:endParaRPr lang="ru-RU" sz="1400" b="1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A4EDF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Окружающий мир</a:t>
                      </a:r>
                    </a:p>
                  </a:txBody>
                  <a:tcPr>
                    <a:solidFill>
                      <a:srgbClr val="A4ED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4535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Основы религиозных культур и светской этики</a:t>
                      </a:r>
                    </a:p>
                  </a:txBody>
                  <a:tcPr>
                    <a:solidFill>
                      <a:srgbClr val="E2F5F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Основы православной культуры,</a:t>
                      </a:r>
                    </a:p>
                    <a:p>
                      <a:r>
                        <a:rPr lang="ru-RU" sz="1400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или Основы иудейско</a:t>
                      </a:r>
                      <a:r>
                        <a:rPr lang="ru-RU" sz="1400" baseline="0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й культуры,</a:t>
                      </a:r>
                      <a:br>
                        <a:rPr lang="ru-RU" sz="1400" baseline="0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400" baseline="0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или Основы буддийской культуры,</a:t>
                      </a:r>
                      <a:br>
                        <a:rPr lang="ru-RU" sz="1400" baseline="0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400" baseline="0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или Основы исламской культуры,</a:t>
                      </a:r>
                      <a:br>
                        <a:rPr lang="ru-RU" sz="1400" baseline="0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400" baseline="0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или Основы мировых религиозных культур,</a:t>
                      </a:r>
                      <a:br>
                        <a:rPr lang="ru-RU" sz="1400" baseline="0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400" baseline="0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или Основы светской этики</a:t>
                      </a:r>
                      <a:endParaRPr lang="ru-RU" sz="1400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E2F5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91069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Искусство</a:t>
                      </a:r>
                    </a:p>
                  </a:txBody>
                  <a:tcPr>
                    <a:solidFill>
                      <a:srgbClr val="A4EDF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Изобразительное искусство</a:t>
                      </a:r>
                      <a:br>
                        <a:rPr lang="ru-RU" sz="1400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400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Музыка</a:t>
                      </a:r>
                    </a:p>
                  </a:txBody>
                  <a:tcPr>
                    <a:solidFill>
                      <a:srgbClr val="A4ED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14535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Технология</a:t>
                      </a:r>
                    </a:p>
                  </a:txBody>
                  <a:tcPr>
                    <a:solidFill>
                      <a:srgbClr val="E2F5F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Технология</a:t>
                      </a:r>
                    </a:p>
                  </a:txBody>
                  <a:tcPr>
                    <a:solidFill>
                      <a:srgbClr val="E2F5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14535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Физическая культура</a:t>
                      </a:r>
                    </a:p>
                  </a:txBody>
                  <a:tcPr>
                    <a:solidFill>
                      <a:srgbClr val="A4EDF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Физическая культура</a:t>
                      </a:r>
                    </a:p>
                  </a:txBody>
                  <a:tcPr>
                    <a:solidFill>
                      <a:srgbClr val="A4ED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359228" y="-10885"/>
            <a:ext cx="8305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Обязательные предметные области </a:t>
            </a:r>
            <a:b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учебные предметы</a:t>
            </a:r>
          </a:p>
        </p:txBody>
      </p:sp>
      <p:pic>
        <p:nvPicPr>
          <p:cNvPr id="13" name="Рисунок 12" descr="clipart-computer-computer-class-12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40283" y="2373086"/>
            <a:ext cx="2416629" cy="210094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061902"/>
              </p:ext>
            </p:extLst>
          </p:nvPr>
        </p:nvGraphicFramePr>
        <p:xfrm>
          <a:off x="242047" y="213360"/>
          <a:ext cx="8659906" cy="643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86521"/>
                <a:gridCol w="1265989"/>
                <a:gridCol w="1144777"/>
                <a:gridCol w="1158245"/>
                <a:gridCol w="1104374"/>
              </a:tblGrid>
              <a:tr h="505334">
                <a:tc rowSpan="2"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Учебные</a:t>
                      </a:r>
                      <a:r>
                        <a:rPr lang="ru-RU" sz="2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предметы</a:t>
                      </a:r>
                    </a:p>
                    <a:p>
                      <a:pPr algn="ctr"/>
                      <a:r>
                        <a:rPr lang="ru-RU" sz="2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Классы 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часов в неделю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4826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5531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Русский язык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5531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Литературное</a:t>
                      </a:r>
                      <a:r>
                        <a:rPr lang="ru-RU" sz="2400" b="1" baseline="0" dirty="0" smtClean="0"/>
                        <a:t> чтение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5531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Иностранный язык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5531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Математика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5531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Окружающий мир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1956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Основы религиозных культур и светской этики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5531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Изобразительное искусство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5531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Музыка 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5531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Технология 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5531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Физическая культура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5531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ИТОГО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1568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7153632"/>
              </p:ext>
            </p:extLst>
          </p:nvPr>
        </p:nvGraphicFramePr>
        <p:xfrm>
          <a:off x="147917" y="840591"/>
          <a:ext cx="8754032" cy="3261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0529"/>
                <a:gridCol w="857876"/>
                <a:gridCol w="830204"/>
                <a:gridCol w="761020"/>
                <a:gridCol w="761020"/>
                <a:gridCol w="761021"/>
                <a:gridCol w="664163"/>
                <a:gridCol w="719510"/>
                <a:gridCol w="788689"/>
              </a:tblGrid>
              <a:tr h="709326"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 план </a:t>
                      </a:r>
                    </a:p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- 2022 год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 план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- 2023 год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4661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509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Часть, формируемая участниками образовательных отношений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7828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2389" y="365126"/>
            <a:ext cx="8538882" cy="6183592"/>
          </a:xfrm>
        </p:spPr>
        <p:txBody>
          <a:bodyPr>
            <a:normAutofit/>
          </a:bodyPr>
          <a:lstStyle/>
          <a:p>
            <a:r>
              <a:rPr lang="ru-RU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 ФГОС предусматривают внедрение элементов финансовой грамотности в предметы обязательной школьной программы с 01.09.2022 г</a:t>
            </a:r>
            <a:r>
              <a:rPr lang="ru-RU" sz="28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.: </a:t>
            </a:r>
            <a:br>
              <a:rPr lang="ru-RU" sz="28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Отдельным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предметом в части образовательной программы, формируемой участниками образовательного процесса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В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рамках внеурочной деятельности </a:t>
            </a:r>
          </a:p>
        </p:txBody>
      </p:sp>
    </p:spTree>
    <p:extLst>
      <p:ext uri="{BB962C8B-B14F-4D97-AF65-F5344CB8AC3E}">
        <p14:creationId xmlns:p14="http://schemas.microsoft.com/office/powerpoint/2010/main" val="34545154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1733</TotalTime>
  <Words>250</Words>
  <Application>Microsoft Office PowerPoint</Application>
  <PresentationFormat>Экран (4:3)</PresentationFormat>
  <Paragraphs>140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Wingdings</vt:lpstr>
      <vt:lpstr>Тема Office</vt:lpstr>
      <vt:lpstr>Что изменили  в обновленном  ФГОС начального общего образования</vt:lpstr>
      <vt:lpstr> Главные отличия  обновленного ФГОС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Новые ФГОС предусматривают внедрение элементов финансовой грамотности в предметы обязательной школьной программы с 01.09.2022 г.:           Отдельным предметом в части образовательной программы, формируемой участниками образовательного процесса              В рамках внеурочной деятельности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Ирина Золотарева</cp:lastModifiedBy>
  <cp:revision>123</cp:revision>
  <dcterms:created xsi:type="dcterms:W3CDTF">2014-11-21T11:00:06Z</dcterms:created>
  <dcterms:modified xsi:type="dcterms:W3CDTF">2022-04-03T12:16:19Z</dcterms:modified>
</cp:coreProperties>
</file>