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2"/>
  </p:notesMasterIdLst>
  <p:sldIdLst>
    <p:sldId id="420" r:id="rId2"/>
    <p:sldId id="419" r:id="rId3"/>
    <p:sldId id="390" r:id="rId4"/>
    <p:sldId id="397" r:id="rId5"/>
    <p:sldId id="282" r:id="rId6"/>
    <p:sldId id="266" r:id="rId7"/>
    <p:sldId id="401" r:id="rId8"/>
    <p:sldId id="395" r:id="rId9"/>
    <p:sldId id="399" r:id="rId10"/>
    <p:sldId id="400" r:id="rId11"/>
    <p:sldId id="403" r:id="rId12"/>
    <p:sldId id="402" r:id="rId13"/>
    <p:sldId id="404" r:id="rId14"/>
    <p:sldId id="405" r:id="rId15"/>
    <p:sldId id="337" r:id="rId16"/>
    <p:sldId id="364" r:id="rId17"/>
    <p:sldId id="408" r:id="rId18"/>
    <p:sldId id="374" r:id="rId19"/>
    <p:sldId id="421" r:id="rId20"/>
    <p:sldId id="382" r:id="rId21"/>
    <p:sldId id="414" r:id="rId22"/>
    <p:sldId id="330" r:id="rId23"/>
    <p:sldId id="311" r:id="rId24"/>
    <p:sldId id="380" r:id="rId25"/>
    <p:sldId id="318" r:id="rId26"/>
    <p:sldId id="415" r:id="rId27"/>
    <p:sldId id="354" r:id="rId28"/>
    <p:sldId id="413" r:id="rId29"/>
    <p:sldId id="355" r:id="rId30"/>
    <p:sldId id="281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D3094A-2BD0-45DC-8EE2-B33A44C0B066}" type="datetimeFigureOut">
              <a:rPr lang="ru-RU" smtClean="0"/>
              <a:pPr/>
              <a:t>17.03.2023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25115-1758-48C5-ADEC-09DACE7DEF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437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25115-1758-48C5-ADEC-09DACE7DEFC0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449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A25115-1758-48C5-ADEC-09DACE7DEFC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2641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8C256AB-38B6-42C8-BE14-B0508840B8D6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700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25115-1758-48C5-ADEC-09DACE7DEFC0}" type="slidenum">
              <a:rPr lang="ru-RU" smtClean="0"/>
              <a:pPr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1296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17.03.2023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2553816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tx1"/>
                </a:solidFill>
              </a:rPr>
              <a:t>Правила приема </a:t>
            </a:r>
            <a:endParaRPr lang="ru-RU" sz="3200" dirty="0" smtClean="0">
              <a:solidFill>
                <a:schemeClr val="tx1"/>
              </a:solidFill>
            </a:endParaRPr>
          </a:p>
          <a:p>
            <a:r>
              <a:rPr lang="ru-RU" sz="3200" dirty="0" smtClean="0">
                <a:solidFill>
                  <a:schemeClr val="tx1"/>
                </a:solidFill>
              </a:rPr>
              <a:t>в </a:t>
            </a:r>
            <a:r>
              <a:rPr lang="ru-RU" sz="3200" dirty="0" smtClean="0">
                <a:solidFill>
                  <a:schemeClr val="tx1"/>
                </a:solidFill>
              </a:rPr>
              <a:t>1-й </a:t>
            </a:r>
            <a:r>
              <a:rPr lang="ru-RU" sz="3200" dirty="0">
                <a:solidFill>
                  <a:schemeClr val="tx1"/>
                </a:solidFill>
              </a:rPr>
              <a:t>класс</a:t>
            </a:r>
          </a:p>
          <a:p>
            <a:r>
              <a:rPr lang="ru-RU" sz="3200" dirty="0">
                <a:solidFill>
                  <a:schemeClr val="tx1"/>
                </a:solidFill>
              </a:rPr>
              <a:t>МБОУ ГИМНАЗИЯ № 6 </a:t>
            </a:r>
          </a:p>
          <a:p>
            <a:endParaRPr lang="ru-RU" sz="3200" dirty="0">
              <a:solidFill>
                <a:schemeClr val="tx1"/>
              </a:solidFill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262939" y="247552"/>
            <a:ext cx="4571853" cy="1447036"/>
            <a:chOff x="2401760" y="2683731"/>
            <a:chExt cx="4179905" cy="1263341"/>
          </a:xfrm>
        </p:grpSpPr>
        <p:sp>
          <p:nvSpPr>
            <p:cNvPr id="5" name="TextBox 4"/>
            <p:cNvSpPr txBox="1"/>
            <p:nvPr/>
          </p:nvSpPr>
          <p:spPr>
            <a:xfrm>
              <a:off x="3995701" y="3046657"/>
              <a:ext cx="2585964" cy="8002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b="1" dirty="0" smtClean="0">
                  <a:blipFill>
                    <a:blip r:embed="rId2"/>
                    <a:stretch>
                      <a:fillRect/>
                    </a:stretch>
                  </a:blipFill>
                </a:rPr>
                <a:t>ГИМНАЗИЯ №6</a:t>
              </a:r>
            </a:p>
            <a:p>
              <a:r>
                <a:rPr lang="ru-RU" b="1" dirty="0" smtClean="0">
                  <a:blipFill>
                    <a:blip r:embed="rId2"/>
                    <a:stretch>
                      <a:fillRect/>
                    </a:stretch>
                  </a:blipFill>
                </a:rPr>
                <a:t>ИМЕНИ  С.Ф.ВЕНЗЕЛЕВА</a:t>
              </a:r>
              <a:endParaRPr lang="ru-RU" b="1" dirty="0">
                <a:blipFill>
                  <a:blip r:embed="rId2"/>
                  <a:stretch>
                    <a:fillRect/>
                  </a:stretch>
                </a:blipFill>
              </a:endParaRPr>
            </a:p>
          </p:txBody>
        </p:sp>
        <p:sp>
          <p:nvSpPr>
            <p:cNvPr id="6" name="Прямоугольник 1"/>
            <p:cNvSpPr/>
            <p:nvPr/>
          </p:nvSpPr>
          <p:spPr>
            <a:xfrm>
              <a:off x="2483862" y="2683731"/>
              <a:ext cx="1458279" cy="1170548"/>
            </a:xfrm>
            <a:custGeom>
              <a:avLst/>
              <a:gdLst>
                <a:gd name="connsiteX0" fmla="*/ 0 w 1410686"/>
                <a:gd name="connsiteY0" fmla="*/ 0 h 1136545"/>
                <a:gd name="connsiteX1" fmla="*/ 1410686 w 1410686"/>
                <a:gd name="connsiteY1" fmla="*/ 0 h 1136545"/>
                <a:gd name="connsiteX2" fmla="*/ 1410686 w 1410686"/>
                <a:gd name="connsiteY2" fmla="*/ 1136545 h 1136545"/>
                <a:gd name="connsiteX3" fmla="*/ 0 w 1410686"/>
                <a:gd name="connsiteY3" fmla="*/ 1136545 h 1136545"/>
                <a:gd name="connsiteX4" fmla="*/ 0 w 1410686"/>
                <a:gd name="connsiteY4" fmla="*/ 0 h 1136545"/>
                <a:gd name="connsiteX0" fmla="*/ 0 w 1410686"/>
                <a:gd name="connsiteY0" fmla="*/ 0 h 1136545"/>
                <a:gd name="connsiteX1" fmla="*/ 1410686 w 1410686"/>
                <a:gd name="connsiteY1" fmla="*/ 0 h 1136545"/>
                <a:gd name="connsiteX2" fmla="*/ 1410686 w 1410686"/>
                <a:gd name="connsiteY2" fmla="*/ 1136545 h 1136545"/>
                <a:gd name="connsiteX3" fmla="*/ 0 w 1410686"/>
                <a:gd name="connsiteY3" fmla="*/ 1136545 h 1136545"/>
                <a:gd name="connsiteX4" fmla="*/ 0 w 1410686"/>
                <a:gd name="connsiteY4" fmla="*/ 0 h 1136545"/>
                <a:gd name="connsiteX0" fmla="*/ 0 w 1410686"/>
                <a:gd name="connsiteY0" fmla="*/ 36961 h 1173506"/>
                <a:gd name="connsiteX1" fmla="*/ 1410686 w 1410686"/>
                <a:gd name="connsiteY1" fmla="*/ 36961 h 1173506"/>
                <a:gd name="connsiteX2" fmla="*/ 1410686 w 1410686"/>
                <a:gd name="connsiteY2" fmla="*/ 1173506 h 1173506"/>
                <a:gd name="connsiteX3" fmla="*/ 0 w 1410686"/>
                <a:gd name="connsiteY3" fmla="*/ 1173506 h 1173506"/>
                <a:gd name="connsiteX4" fmla="*/ 0 w 1410686"/>
                <a:gd name="connsiteY4" fmla="*/ 36961 h 1173506"/>
                <a:gd name="connsiteX0" fmla="*/ 0 w 1410686"/>
                <a:gd name="connsiteY0" fmla="*/ 34003 h 1170548"/>
                <a:gd name="connsiteX1" fmla="*/ 1410686 w 1410686"/>
                <a:gd name="connsiteY1" fmla="*/ 34003 h 1170548"/>
                <a:gd name="connsiteX2" fmla="*/ 1410686 w 1410686"/>
                <a:gd name="connsiteY2" fmla="*/ 1170548 h 1170548"/>
                <a:gd name="connsiteX3" fmla="*/ 0 w 1410686"/>
                <a:gd name="connsiteY3" fmla="*/ 1170548 h 1170548"/>
                <a:gd name="connsiteX4" fmla="*/ 0 w 1410686"/>
                <a:gd name="connsiteY4" fmla="*/ 34003 h 1170548"/>
                <a:gd name="connsiteX0" fmla="*/ 0 w 1410686"/>
                <a:gd name="connsiteY0" fmla="*/ 34003 h 1170548"/>
                <a:gd name="connsiteX1" fmla="*/ 1410686 w 1410686"/>
                <a:gd name="connsiteY1" fmla="*/ 34003 h 1170548"/>
                <a:gd name="connsiteX2" fmla="*/ 1410686 w 1410686"/>
                <a:gd name="connsiteY2" fmla="*/ 1170548 h 1170548"/>
                <a:gd name="connsiteX3" fmla="*/ 0 w 1410686"/>
                <a:gd name="connsiteY3" fmla="*/ 1170548 h 1170548"/>
                <a:gd name="connsiteX4" fmla="*/ 0 w 1410686"/>
                <a:gd name="connsiteY4" fmla="*/ 34003 h 1170548"/>
                <a:gd name="connsiteX0" fmla="*/ 0 w 1410686"/>
                <a:gd name="connsiteY0" fmla="*/ 34003 h 1170548"/>
                <a:gd name="connsiteX1" fmla="*/ 1410686 w 1410686"/>
                <a:gd name="connsiteY1" fmla="*/ 34003 h 1170548"/>
                <a:gd name="connsiteX2" fmla="*/ 1410686 w 1410686"/>
                <a:gd name="connsiteY2" fmla="*/ 1170548 h 1170548"/>
                <a:gd name="connsiteX3" fmla="*/ 0 w 1410686"/>
                <a:gd name="connsiteY3" fmla="*/ 1170548 h 1170548"/>
                <a:gd name="connsiteX4" fmla="*/ 0 w 1410686"/>
                <a:gd name="connsiteY4" fmla="*/ 34003 h 1170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0686" h="1170548">
                  <a:moveTo>
                    <a:pt x="0" y="34003"/>
                  </a:moveTo>
                  <a:cubicBezTo>
                    <a:pt x="401990" y="641328"/>
                    <a:pt x="913161" y="-170714"/>
                    <a:pt x="1410686" y="34003"/>
                  </a:cubicBezTo>
                  <a:lnTo>
                    <a:pt x="1410686" y="1170548"/>
                  </a:lnTo>
                  <a:cubicBezTo>
                    <a:pt x="940457" y="1170548"/>
                    <a:pt x="1016140" y="733821"/>
                    <a:pt x="0" y="1170548"/>
                  </a:cubicBezTo>
                  <a:lnTo>
                    <a:pt x="0" y="34003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1"/>
            <p:cNvSpPr/>
            <p:nvPr/>
          </p:nvSpPr>
          <p:spPr>
            <a:xfrm>
              <a:off x="2551714" y="2754893"/>
              <a:ext cx="1322278" cy="1044494"/>
            </a:xfrm>
            <a:custGeom>
              <a:avLst/>
              <a:gdLst>
                <a:gd name="connsiteX0" fmla="*/ 0 w 1410686"/>
                <a:gd name="connsiteY0" fmla="*/ 0 h 1136545"/>
                <a:gd name="connsiteX1" fmla="*/ 1410686 w 1410686"/>
                <a:gd name="connsiteY1" fmla="*/ 0 h 1136545"/>
                <a:gd name="connsiteX2" fmla="*/ 1410686 w 1410686"/>
                <a:gd name="connsiteY2" fmla="*/ 1136545 h 1136545"/>
                <a:gd name="connsiteX3" fmla="*/ 0 w 1410686"/>
                <a:gd name="connsiteY3" fmla="*/ 1136545 h 1136545"/>
                <a:gd name="connsiteX4" fmla="*/ 0 w 1410686"/>
                <a:gd name="connsiteY4" fmla="*/ 0 h 1136545"/>
                <a:gd name="connsiteX0" fmla="*/ 0 w 1410686"/>
                <a:gd name="connsiteY0" fmla="*/ 0 h 1136545"/>
                <a:gd name="connsiteX1" fmla="*/ 1410686 w 1410686"/>
                <a:gd name="connsiteY1" fmla="*/ 0 h 1136545"/>
                <a:gd name="connsiteX2" fmla="*/ 1410686 w 1410686"/>
                <a:gd name="connsiteY2" fmla="*/ 1136545 h 1136545"/>
                <a:gd name="connsiteX3" fmla="*/ 0 w 1410686"/>
                <a:gd name="connsiteY3" fmla="*/ 1136545 h 1136545"/>
                <a:gd name="connsiteX4" fmla="*/ 0 w 1410686"/>
                <a:gd name="connsiteY4" fmla="*/ 0 h 1136545"/>
                <a:gd name="connsiteX0" fmla="*/ 0 w 1410686"/>
                <a:gd name="connsiteY0" fmla="*/ 36961 h 1173506"/>
                <a:gd name="connsiteX1" fmla="*/ 1410686 w 1410686"/>
                <a:gd name="connsiteY1" fmla="*/ 36961 h 1173506"/>
                <a:gd name="connsiteX2" fmla="*/ 1410686 w 1410686"/>
                <a:gd name="connsiteY2" fmla="*/ 1173506 h 1173506"/>
                <a:gd name="connsiteX3" fmla="*/ 0 w 1410686"/>
                <a:gd name="connsiteY3" fmla="*/ 1173506 h 1173506"/>
                <a:gd name="connsiteX4" fmla="*/ 0 w 1410686"/>
                <a:gd name="connsiteY4" fmla="*/ 36961 h 1173506"/>
                <a:gd name="connsiteX0" fmla="*/ 0 w 1410686"/>
                <a:gd name="connsiteY0" fmla="*/ 34003 h 1170548"/>
                <a:gd name="connsiteX1" fmla="*/ 1410686 w 1410686"/>
                <a:gd name="connsiteY1" fmla="*/ 34003 h 1170548"/>
                <a:gd name="connsiteX2" fmla="*/ 1410686 w 1410686"/>
                <a:gd name="connsiteY2" fmla="*/ 1170548 h 1170548"/>
                <a:gd name="connsiteX3" fmla="*/ 0 w 1410686"/>
                <a:gd name="connsiteY3" fmla="*/ 1170548 h 1170548"/>
                <a:gd name="connsiteX4" fmla="*/ 0 w 1410686"/>
                <a:gd name="connsiteY4" fmla="*/ 34003 h 1170548"/>
                <a:gd name="connsiteX0" fmla="*/ 0 w 1410686"/>
                <a:gd name="connsiteY0" fmla="*/ 34003 h 1170548"/>
                <a:gd name="connsiteX1" fmla="*/ 1410686 w 1410686"/>
                <a:gd name="connsiteY1" fmla="*/ 34003 h 1170548"/>
                <a:gd name="connsiteX2" fmla="*/ 1410686 w 1410686"/>
                <a:gd name="connsiteY2" fmla="*/ 1170548 h 1170548"/>
                <a:gd name="connsiteX3" fmla="*/ 0 w 1410686"/>
                <a:gd name="connsiteY3" fmla="*/ 1170548 h 1170548"/>
                <a:gd name="connsiteX4" fmla="*/ 0 w 1410686"/>
                <a:gd name="connsiteY4" fmla="*/ 34003 h 1170548"/>
                <a:gd name="connsiteX0" fmla="*/ 0 w 1410686"/>
                <a:gd name="connsiteY0" fmla="*/ 34003 h 1170548"/>
                <a:gd name="connsiteX1" fmla="*/ 1410686 w 1410686"/>
                <a:gd name="connsiteY1" fmla="*/ 34003 h 1170548"/>
                <a:gd name="connsiteX2" fmla="*/ 1410686 w 1410686"/>
                <a:gd name="connsiteY2" fmla="*/ 1170548 h 1170548"/>
                <a:gd name="connsiteX3" fmla="*/ 0 w 1410686"/>
                <a:gd name="connsiteY3" fmla="*/ 1170548 h 1170548"/>
                <a:gd name="connsiteX4" fmla="*/ 0 w 1410686"/>
                <a:gd name="connsiteY4" fmla="*/ 34003 h 1170548"/>
                <a:gd name="connsiteX0" fmla="*/ 0 w 1415263"/>
                <a:gd name="connsiteY0" fmla="*/ 154878 h 1291423"/>
                <a:gd name="connsiteX1" fmla="*/ 1415263 w 1415263"/>
                <a:gd name="connsiteY1" fmla="*/ 29857 h 1291423"/>
                <a:gd name="connsiteX2" fmla="*/ 1410686 w 1415263"/>
                <a:gd name="connsiteY2" fmla="*/ 1291423 h 1291423"/>
                <a:gd name="connsiteX3" fmla="*/ 0 w 1415263"/>
                <a:gd name="connsiteY3" fmla="*/ 1291423 h 1291423"/>
                <a:gd name="connsiteX4" fmla="*/ 0 w 1415263"/>
                <a:gd name="connsiteY4" fmla="*/ 154878 h 1291423"/>
                <a:gd name="connsiteX0" fmla="*/ 0 w 1415263"/>
                <a:gd name="connsiteY0" fmla="*/ 212080 h 1348625"/>
                <a:gd name="connsiteX1" fmla="*/ 1415263 w 1415263"/>
                <a:gd name="connsiteY1" fmla="*/ 87059 h 1348625"/>
                <a:gd name="connsiteX2" fmla="*/ 1410686 w 1415263"/>
                <a:gd name="connsiteY2" fmla="*/ 1348625 h 1348625"/>
                <a:gd name="connsiteX3" fmla="*/ 0 w 1415263"/>
                <a:gd name="connsiteY3" fmla="*/ 1348625 h 1348625"/>
                <a:gd name="connsiteX4" fmla="*/ 0 w 1415263"/>
                <a:gd name="connsiteY4" fmla="*/ 212080 h 1348625"/>
                <a:gd name="connsiteX0" fmla="*/ 0 w 1415263"/>
                <a:gd name="connsiteY0" fmla="*/ 218473 h 1355018"/>
                <a:gd name="connsiteX1" fmla="*/ 1415263 w 1415263"/>
                <a:gd name="connsiteY1" fmla="*/ 93452 h 1355018"/>
                <a:gd name="connsiteX2" fmla="*/ 1410686 w 1415263"/>
                <a:gd name="connsiteY2" fmla="*/ 1355018 h 1355018"/>
                <a:gd name="connsiteX3" fmla="*/ 0 w 1415263"/>
                <a:gd name="connsiteY3" fmla="*/ 1355018 h 1355018"/>
                <a:gd name="connsiteX4" fmla="*/ 0 w 1415263"/>
                <a:gd name="connsiteY4" fmla="*/ 218473 h 1355018"/>
                <a:gd name="connsiteX0" fmla="*/ 0 w 1415263"/>
                <a:gd name="connsiteY0" fmla="*/ 218473 h 1434576"/>
                <a:gd name="connsiteX1" fmla="*/ 1415263 w 1415263"/>
                <a:gd name="connsiteY1" fmla="*/ 93452 h 1434576"/>
                <a:gd name="connsiteX2" fmla="*/ 1406107 w 1415263"/>
                <a:gd name="connsiteY2" fmla="*/ 1434576 h 1434576"/>
                <a:gd name="connsiteX3" fmla="*/ 0 w 1415263"/>
                <a:gd name="connsiteY3" fmla="*/ 1355018 h 1434576"/>
                <a:gd name="connsiteX4" fmla="*/ 0 w 1415263"/>
                <a:gd name="connsiteY4" fmla="*/ 218473 h 1434576"/>
                <a:gd name="connsiteX0" fmla="*/ 0 w 1415263"/>
                <a:gd name="connsiteY0" fmla="*/ 218473 h 1434576"/>
                <a:gd name="connsiteX1" fmla="*/ 1415263 w 1415263"/>
                <a:gd name="connsiteY1" fmla="*/ 93452 h 1434576"/>
                <a:gd name="connsiteX2" fmla="*/ 1406107 w 1415263"/>
                <a:gd name="connsiteY2" fmla="*/ 1434576 h 1434576"/>
                <a:gd name="connsiteX3" fmla="*/ 0 w 1415263"/>
                <a:gd name="connsiteY3" fmla="*/ 1355018 h 1434576"/>
                <a:gd name="connsiteX4" fmla="*/ 0 w 1415263"/>
                <a:gd name="connsiteY4" fmla="*/ 218473 h 1434576"/>
                <a:gd name="connsiteX0" fmla="*/ 0 w 1415263"/>
                <a:gd name="connsiteY0" fmla="*/ 218473 h 1434576"/>
                <a:gd name="connsiteX1" fmla="*/ 1415263 w 1415263"/>
                <a:gd name="connsiteY1" fmla="*/ 93452 h 1434576"/>
                <a:gd name="connsiteX2" fmla="*/ 1406107 w 1415263"/>
                <a:gd name="connsiteY2" fmla="*/ 1434576 h 1434576"/>
                <a:gd name="connsiteX3" fmla="*/ 0 w 1415263"/>
                <a:gd name="connsiteY3" fmla="*/ 1355018 h 1434576"/>
                <a:gd name="connsiteX4" fmla="*/ 0 w 1415263"/>
                <a:gd name="connsiteY4" fmla="*/ 218473 h 1434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5263" h="1434576">
                  <a:moveTo>
                    <a:pt x="0" y="218473"/>
                  </a:moveTo>
                  <a:cubicBezTo>
                    <a:pt x="415723" y="729192"/>
                    <a:pt x="1123745" y="-304480"/>
                    <a:pt x="1415263" y="93452"/>
                  </a:cubicBezTo>
                  <a:cubicBezTo>
                    <a:pt x="1413737" y="513974"/>
                    <a:pt x="1407633" y="1014054"/>
                    <a:pt x="1406107" y="1434576"/>
                  </a:cubicBezTo>
                  <a:cubicBezTo>
                    <a:pt x="977079" y="1343651"/>
                    <a:pt x="1016140" y="918291"/>
                    <a:pt x="0" y="1355018"/>
                  </a:cubicBezTo>
                  <a:lnTo>
                    <a:pt x="0" y="21847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46"/>
            <p:cNvSpPr/>
            <p:nvPr/>
          </p:nvSpPr>
          <p:spPr>
            <a:xfrm>
              <a:off x="2707614" y="3398824"/>
              <a:ext cx="989201" cy="548248"/>
            </a:xfrm>
            <a:custGeom>
              <a:avLst/>
              <a:gdLst>
                <a:gd name="connsiteX0" fmla="*/ 0 w 956917"/>
                <a:gd name="connsiteY0" fmla="*/ 0 h 526637"/>
                <a:gd name="connsiteX1" fmla="*/ 956917 w 956917"/>
                <a:gd name="connsiteY1" fmla="*/ 0 h 526637"/>
                <a:gd name="connsiteX2" fmla="*/ 956917 w 956917"/>
                <a:gd name="connsiteY2" fmla="*/ 526637 h 526637"/>
                <a:gd name="connsiteX3" fmla="*/ 0 w 956917"/>
                <a:gd name="connsiteY3" fmla="*/ 526637 h 526637"/>
                <a:gd name="connsiteX4" fmla="*/ 0 w 956917"/>
                <a:gd name="connsiteY4" fmla="*/ 0 h 526637"/>
                <a:gd name="connsiteX0" fmla="*/ 0 w 956917"/>
                <a:gd name="connsiteY0" fmla="*/ 0 h 554220"/>
                <a:gd name="connsiteX1" fmla="*/ 956917 w 956917"/>
                <a:gd name="connsiteY1" fmla="*/ 0 h 554220"/>
                <a:gd name="connsiteX2" fmla="*/ 956917 w 956917"/>
                <a:gd name="connsiteY2" fmla="*/ 526637 h 554220"/>
                <a:gd name="connsiteX3" fmla="*/ 0 w 956917"/>
                <a:gd name="connsiteY3" fmla="*/ 526637 h 554220"/>
                <a:gd name="connsiteX4" fmla="*/ 0 w 956917"/>
                <a:gd name="connsiteY4" fmla="*/ 0 h 554220"/>
                <a:gd name="connsiteX0" fmla="*/ 0 w 956917"/>
                <a:gd name="connsiteY0" fmla="*/ 0 h 535041"/>
                <a:gd name="connsiteX1" fmla="*/ 956917 w 956917"/>
                <a:gd name="connsiteY1" fmla="*/ 0 h 535041"/>
                <a:gd name="connsiteX2" fmla="*/ 956917 w 956917"/>
                <a:gd name="connsiteY2" fmla="*/ 526637 h 535041"/>
                <a:gd name="connsiteX3" fmla="*/ 0 w 956917"/>
                <a:gd name="connsiteY3" fmla="*/ 526637 h 535041"/>
                <a:gd name="connsiteX4" fmla="*/ 0 w 956917"/>
                <a:gd name="connsiteY4" fmla="*/ 0 h 535041"/>
                <a:gd name="connsiteX0" fmla="*/ 0 w 956917"/>
                <a:gd name="connsiteY0" fmla="*/ 0 h 548786"/>
                <a:gd name="connsiteX1" fmla="*/ 956917 w 956917"/>
                <a:gd name="connsiteY1" fmla="*/ 0 h 548786"/>
                <a:gd name="connsiteX2" fmla="*/ 956917 w 956917"/>
                <a:gd name="connsiteY2" fmla="*/ 526637 h 548786"/>
                <a:gd name="connsiteX3" fmla="*/ 0 w 956917"/>
                <a:gd name="connsiteY3" fmla="*/ 526637 h 548786"/>
                <a:gd name="connsiteX4" fmla="*/ 0 w 956917"/>
                <a:gd name="connsiteY4" fmla="*/ 0 h 548786"/>
                <a:gd name="connsiteX0" fmla="*/ 0 w 956917"/>
                <a:gd name="connsiteY0" fmla="*/ 0 h 547021"/>
                <a:gd name="connsiteX1" fmla="*/ 956917 w 956917"/>
                <a:gd name="connsiteY1" fmla="*/ 0 h 547021"/>
                <a:gd name="connsiteX2" fmla="*/ 956917 w 956917"/>
                <a:gd name="connsiteY2" fmla="*/ 526637 h 547021"/>
                <a:gd name="connsiteX3" fmla="*/ 0 w 956917"/>
                <a:gd name="connsiteY3" fmla="*/ 526637 h 547021"/>
                <a:gd name="connsiteX4" fmla="*/ 0 w 956917"/>
                <a:gd name="connsiteY4" fmla="*/ 0 h 547021"/>
                <a:gd name="connsiteX0" fmla="*/ 0 w 956917"/>
                <a:gd name="connsiteY0" fmla="*/ 0 h 555995"/>
                <a:gd name="connsiteX1" fmla="*/ 956917 w 956917"/>
                <a:gd name="connsiteY1" fmla="*/ 0 h 555995"/>
                <a:gd name="connsiteX2" fmla="*/ 956917 w 956917"/>
                <a:gd name="connsiteY2" fmla="*/ 526637 h 555995"/>
                <a:gd name="connsiteX3" fmla="*/ 0 w 956917"/>
                <a:gd name="connsiteY3" fmla="*/ 526637 h 555995"/>
                <a:gd name="connsiteX4" fmla="*/ 0 w 956917"/>
                <a:gd name="connsiteY4" fmla="*/ 0 h 555995"/>
                <a:gd name="connsiteX0" fmla="*/ 0 w 956917"/>
                <a:gd name="connsiteY0" fmla="*/ 0 h 548248"/>
                <a:gd name="connsiteX1" fmla="*/ 956917 w 956917"/>
                <a:gd name="connsiteY1" fmla="*/ 0 h 548248"/>
                <a:gd name="connsiteX2" fmla="*/ 956917 w 956917"/>
                <a:gd name="connsiteY2" fmla="*/ 526637 h 548248"/>
                <a:gd name="connsiteX3" fmla="*/ 0 w 956917"/>
                <a:gd name="connsiteY3" fmla="*/ 526637 h 548248"/>
                <a:gd name="connsiteX4" fmla="*/ 0 w 956917"/>
                <a:gd name="connsiteY4" fmla="*/ 0 h 548248"/>
                <a:gd name="connsiteX0" fmla="*/ 0 w 956917"/>
                <a:gd name="connsiteY0" fmla="*/ 0 h 548248"/>
                <a:gd name="connsiteX1" fmla="*/ 956917 w 956917"/>
                <a:gd name="connsiteY1" fmla="*/ 0 h 548248"/>
                <a:gd name="connsiteX2" fmla="*/ 956917 w 956917"/>
                <a:gd name="connsiteY2" fmla="*/ 526637 h 548248"/>
                <a:gd name="connsiteX3" fmla="*/ 0 w 956917"/>
                <a:gd name="connsiteY3" fmla="*/ 526637 h 548248"/>
                <a:gd name="connsiteX4" fmla="*/ 0 w 956917"/>
                <a:gd name="connsiteY4" fmla="*/ 0 h 548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6917" h="548248">
                  <a:moveTo>
                    <a:pt x="0" y="0"/>
                  </a:moveTo>
                  <a:lnTo>
                    <a:pt x="956917" y="0"/>
                  </a:lnTo>
                  <a:lnTo>
                    <a:pt x="956917" y="526637"/>
                  </a:lnTo>
                  <a:cubicBezTo>
                    <a:pt x="468305" y="642488"/>
                    <a:pt x="352072" y="241146"/>
                    <a:pt x="0" y="526637"/>
                  </a:cubicBez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46"/>
            <p:cNvSpPr/>
            <p:nvPr/>
          </p:nvSpPr>
          <p:spPr>
            <a:xfrm>
              <a:off x="2766443" y="3418917"/>
              <a:ext cx="853951" cy="453390"/>
            </a:xfrm>
            <a:custGeom>
              <a:avLst/>
              <a:gdLst>
                <a:gd name="connsiteX0" fmla="*/ 0 w 956917"/>
                <a:gd name="connsiteY0" fmla="*/ 0 h 526637"/>
                <a:gd name="connsiteX1" fmla="*/ 956917 w 956917"/>
                <a:gd name="connsiteY1" fmla="*/ 0 h 526637"/>
                <a:gd name="connsiteX2" fmla="*/ 956917 w 956917"/>
                <a:gd name="connsiteY2" fmla="*/ 526637 h 526637"/>
                <a:gd name="connsiteX3" fmla="*/ 0 w 956917"/>
                <a:gd name="connsiteY3" fmla="*/ 526637 h 526637"/>
                <a:gd name="connsiteX4" fmla="*/ 0 w 956917"/>
                <a:gd name="connsiteY4" fmla="*/ 0 h 526637"/>
                <a:gd name="connsiteX0" fmla="*/ 0 w 956917"/>
                <a:gd name="connsiteY0" fmla="*/ 0 h 554220"/>
                <a:gd name="connsiteX1" fmla="*/ 956917 w 956917"/>
                <a:gd name="connsiteY1" fmla="*/ 0 h 554220"/>
                <a:gd name="connsiteX2" fmla="*/ 956917 w 956917"/>
                <a:gd name="connsiteY2" fmla="*/ 526637 h 554220"/>
                <a:gd name="connsiteX3" fmla="*/ 0 w 956917"/>
                <a:gd name="connsiteY3" fmla="*/ 526637 h 554220"/>
                <a:gd name="connsiteX4" fmla="*/ 0 w 956917"/>
                <a:gd name="connsiteY4" fmla="*/ 0 h 554220"/>
                <a:gd name="connsiteX0" fmla="*/ 0 w 956917"/>
                <a:gd name="connsiteY0" fmla="*/ 0 h 535041"/>
                <a:gd name="connsiteX1" fmla="*/ 956917 w 956917"/>
                <a:gd name="connsiteY1" fmla="*/ 0 h 535041"/>
                <a:gd name="connsiteX2" fmla="*/ 956917 w 956917"/>
                <a:gd name="connsiteY2" fmla="*/ 526637 h 535041"/>
                <a:gd name="connsiteX3" fmla="*/ 0 w 956917"/>
                <a:gd name="connsiteY3" fmla="*/ 526637 h 535041"/>
                <a:gd name="connsiteX4" fmla="*/ 0 w 956917"/>
                <a:gd name="connsiteY4" fmla="*/ 0 h 535041"/>
                <a:gd name="connsiteX0" fmla="*/ 0 w 956917"/>
                <a:gd name="connsiteY0" fmla="*/ 0 h 548786"/>
                <a:gd name="connsiteX1" fmla="*/ 956917 w 956917"/>
                <a:gd name="connsiteY1" fmla="*/ 0 h 548786"/>
                <a:gd name="connsiteX2" fmla="*/ 956917 w 956917"/>
                <a:gd name="connsiteY2" fmla="*/ 526637 h 548786"/>
                <a:gd name="connsiteX3" fmla="*/ 0 w 956917"/>
                <a:gd name="connsiteY3" fmla="*/ 526637 h 548786"/>
                <a:gd name="connsiteX4" fmla="*/ 0 w 956917"/>
                <a:gd name="connsiteY4" fmla="*/ 0 h 548786"/>
                <a:gd name="connsiteX0" fmla="*/ 0 w 956917"/>
                <a:gd name="connsiteY0" fmla="*/ 0 h 547021"/>
                <a:gd name="connsiteX1" fmla="*/ 956917 w 956917"/>
                <a:gd name="connsiteY1" fmla="*/ 0 h 547021"/>
                <a:gd name="connsiteX2" fmla="*/ 956917 w 956917"/>
                <a:gd name="connsiteY2" fmla="*/ 526637 h 547021"/>
                <a:gd name="connsiteX3" fmla="*/ 0 w 956917"/>
                <a:gd name="connsiteY3" fmla="*/ 526637 h 547021"/>
                <a:gd name="connsiteX4" fmla="*/ 0 w 956917"/>
                <a:gd name="connsiteY4" fmla="*/ 0 h 547021"/>
                <a:gd name="connsiteX0" fmla="*/ 0 w 956917"/>
                <a:gd name="connsiteY0" fmla="*/ 0 h 555995"/>
                <a:gd name="connsiteX1" fmla="*/ 956917 w 956917"/>
                <a:gd name="connsiteY1" fmla="*/ 0 h 555995"/>
                <a:gd name="connsiteX2" fmla="*/ 956917 w 956917"/>
                <a:gd name="connsiteY2" fmla="*/ 526637 h 555995"/>
                <a:gd name="connsiteX3" fmla="*/ 0 w 956917"/>
                <a:gd name="connsiteY3" fmla="*/ 526637 h 555995"/>
                <a:gd name="connsiteX4" fmla="*/ 0 w 956917"/>
                <a:gd name="connsiteY4" fmla="*/ 0 h 555995"/>
                <a:gd name="connsiteX0" fmla="*/ 0 w 956917"/>
                <a:gd name="connsiteY0" fmla="*/ 0 h 548248"/>
                <a:gd name="connsiteX1" fmla="*/ 956917 w 956917"/>
                <a:gd name="connsiteY1" fmla="*/ 0 h 548248"/>
                <a:gd name="connsiteX2" fmla="*/ 956917 w 956917"/>
                <a:gd name="connsiteY2" fmla="*/ 526637 h 548248"/>
                <a:gd name="connsiteX3" fmla="*/ 0 w 956917"/>
                <a:gd name="connsiteY3" fmla="*/ 526637 h 548248"/>
                <a:gd name="connsiteX4" fmla="*/ 0 w 956917"/>
                <a:gd name="connsiteY4" fmla="*/ 0 h 548248"/>
                <a:gd name="connsiteX0" fmla="*/ 0 w 956917"/>
                <a:gd name="connsiteY0" fmla="*/ 0 h 548248"/>
                <a:gd name="connsiteX1" fmla="*/ 956917 w 956917"/>
                <a:gd name="connsiteY1" fmla="*/ 0 h 548248"/>
                <a:gd name="connsiteX2" fmla="*/ 956917 w 956917"/>
                <a:gd name="connsiteY2" fmla="*/ 526637 h 548248"/>
                <a:gd name="connsiteX3" fmla="*/ 0 w 956917"/>
                <a:gd name="connsiteY3" fmla="*/ 526637 h 548248"/>
                <a:gd name="connsiteX4" fmla="*/ 0 w 956917"/>
                <a:gd name="connsiteY4" fmla="*/ 0 h 548248"/>
                <a:gd name="connsiteX0" fmla="*/ 0 w 956917"/>
                <a:gd name="connsiteY0" fmla="*/ 0 h 581851"/>
                <a:gd name="connsiteX1" fmla="*/ 956917 w 956917"/>
                <a:gd name="connsiteY1" fmla="*/ 0 h 581851"/>
                <a:gd name="connsiteX2" fmla="*/ 953668 w 956917"/>
                <a:gd name="connsiteY2" fmla="*/ 561800 h 581851"/>
                <a:gd name="connsiteX3" fmla="*/ 0 w 956917"/>
                <a:gd name="connsiteY3" fmla="*/ 526637 h 581851"/>
                <a:gd name="connsiteX4" fmla="*/ 0 w 956917"/>
                <a:gd name="connsiteY4" fmla="*/ 0 h 581851"/>
                <a:gd name="connsiteX0" fmla="*/ 0 w 956917"/>
                <a:gd name="connsiteY0" fmla="*/ 0 h 568381"/>
                <a:gd name="connsiteX1" fmla="*/ 956917 w 956917"/>
                <a:gd name="connsiteY1" fmla="*/ 0 h 568381"/>
                <a:gd name="connsiteX2" fmla="*/ 953668 w 956917"/>
                <a:gd name="connsiteY2" fmla="*/ 547735 h 568381"/>
                <a:gd name="connsiteX3" fmla="*/ 0 w 956917"/>
                <a:gd name="connsiteY3" fmla="*/ 526637 h 568381"/>
                <a:gd name="connsiteX4" fmla="*/ 0 w 956917"/>
                <a:gd name="connsiteY4" fmla="*/ 0 h 568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6917" h="568381">
                  <a:moveTo>
                    <a:pt x="0" y="0"/>
                  </a:moveTo>
                  <a:lnTo>
                    <a:pt x="956917" y="0"/>
                  </a:lnTo>
                  <a:lnTo>
                    <a:pt x="953668" y="547735"/>
                  </a:lnTo>
                  <a:cubicBezTo>
                    <a:pt x="465056" y="663586"/>
                    <a:pt x="352072" y="241146"/>
                    <a:pt x="0" y="52663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Ромб 9"/>
            <p:cNvSpPr/>
            <p:nvPr/>
          </p:nvSpPr>
          <p:spPr>
            <a:xfrm>
              <a:off x="2401760" y="2964958"/>
              <a:ext cx="1637622" cy="648072"/>
            </a:xfrm>
            <a:prstGeom prst="diamond">
              <a:avLst/>
            </a:prstGeom>
            <a:blipFill>
              <a:blip r:embed="rId2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Ромб 10"/>
            <p:cNvSpPr/>
            <p:nvPr/>
          </p:nvSpPr>
          <p:spPr>
            <a:xfrm>
              <a:off x="2551713" y="3036966"/>
              <a:ext cx="1322279" cy="504056"/>
            </a:xfrm>
            <a:prstGeom prst="diamond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240488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Какие льготные категории учитываются при приёме в школу?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Право преимущественного приёма в школу: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- полнородные </a:t>
            </a:r>
            <a:r>
              <a:rPr lang="ru-RU" dirty="0"/>
              <a:t>и </a:t>
            </a:r>
            <a:r>
              <a:rPr lang="ru-RU" dirty="0" err="1"/>
              <a:t>неполнородные</a:t>
            </a:r>
            <a:r>
              <a:rPr lang="ru-RU" dirty="0"/>
              <a:t> братья и сестры (ФЗ от 2.07.2021 г. </a:t>
            </a:r>
            <a:r>
              <a:rPr lang="ru-RU" dirty="0" smtClean="0"/>
              <a:t>№ 310-ФЗ</a:t>
            </a:r>
            <a:r>
              <a:rPr lang="ru-RU" dirty="0"/>
              <a:t>), </a:t>
            </a:r>
            <a:r>
              <a:rPr lang="ru-RU" dirty="0" smtClean="0"/>
              <a:t>в </a:t>
            </a:r>
            <a:r>
              <a:rPr lang="ru-RU" dirty="0"/>
              <a:t>том числе дети, находящиеся под опекой или попечительством, усыновлённые (удочерённые), в </a:t>
            </a:r>
            <a:r>
              <a:rPr lang="ru-RU" dirty="0" err="1"/>
              <a:t>т.ч</a:t>
            </a:r>
            <a:r>
              <a:rPr lang="ru-RU" dirty="0"/>
              <a:t>. из приёмной семьи (ФЗ от 21.11.2022 г</a:t>
            </a:r>
            <a:r>
              <a:rPr lang="ru-RU" dirty="0" smtClean="0"/>
              <a:t>. №</a:t>
            </a:r>
            <a:r>
              <a:rPr lang="ru-RU" dirty="0"/>
              <a:t>456-ФЗ</a:t>
            </a:r>
          </a:p>
        </p:txBody>
      </p:sp>
    </p:spTree>
    <p:extLst>
      <p:ext uri="{BB962C8B-B14F-4D97-AF65-F5344CB8AC3E}">
        <p14:creationId xmlns:p14="http://schemas.microsoft.com/office/powerpoint/2010/main" val="869279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4016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В каком случае могут отказать в приёме документов?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200" dirty="0"/>
              <a:t>в </a:t>
            </a:r>
            <a:r>
              <a:rPr lang="ru-RU" sz="3200" dirty="0" smtClean="0"/>
              <a:t> гимназии нет </a:t>
            </a:r>
            <a:r>
              <a:rPr lang="ru-RU" sz="3200" dirty="0"/>
              <a:t>свободных мест; </a:t>
            </a:r>
            <a:endParaRPr lang="ru-RU" sz="3200" dirty="0" smtClean="0"/>
          </a:p>
          <a:p>
            <a:pPr algn="just"/>
            <a:r>
              <a:rPr lang="ru-RU" sz="3200" dirty="0" smtClean="0"/>
              <a:t>представлен </a:t>
            </a:r>
            <a:r>
              <a:rPr lang="ru-RU" sz="3200" dirty="0"/>
              <a:t>неполный пакет документов; </a:t>
            </a:r>
            <a:endParaRPr lang="ru-RU" sz="3200" dirty="0" smtClean="0"/>
          </a:p>
          <a:p>
            <a:pPr algn="just"/>
            <a:r>
              <a:rPr lang="ru-RU" sz="3200" dirty="0" smtClean="0"/>
              <a:t> </a:t>
            </a:r>
            <a:r>
              <a:rPr lang="ru-RU" sz="3200" dirty="0"/>
              <a:t>представленные документы утратили силу; </a:t>
            </a:r>
            <a:endParaRPr lang="ru-RU" sz="3200" dirty="0" smtClean="0"/>
          </a:p>
          <a:p>
            <a:pPr algn="just"/>
            <a:r>
              <a:rPr lang="ru-RU" sz="3200" dirty="0" smtClean="0"/>
              <a:t>ошибки </a:t>
            </a:r>
            <a:r>
              <a:rPr lang="ru-RU" sz="3200" dirty="0"/>
              <a:t>в </a:t>
            </a:r>
            <a:r>
              <a:rPr lang="ru-RU" sz="3200" dirty="0" smtClean="0"/>
              <a:t>документах;</a:t>
            </a:r>
          </a:p>
          <a:p>
            <a:pPr algn="just"/>
            <a:r>
              <a:rPr lang="ru-RU" sz="3200" dirty="0" smtClean="0"/>
              <a:t>возрастные  ограничения.</a:t>
            </a:r>
          </a:p>
          <a:p>
            <a:pPr lvl="0" algn="ctr">
              <a:buClr>
                <a:srgbClr val="D16349"/>
              </a:buClr>
            </a:pPr>
            <a:r>
              <a:rPr lang="ru-RU" sz="1800" dirty="0">
                <a:solidFill>
                  <a:prstClr val="black"/>
                </a:solidFill>
              </a:rPr>
              <a:t>(п.15. Порядка приёма граждан на обучение по образовательным программам начального общего, основного общего и среднего общего образования, утв. приказом Министерства просвещения РФ от 02.09.2020 г. №</a:t>
            </a:r>
            <a:r>
              <a:rPr lang="ru-RU" sz="1800" dirty="0" smtClean="0">
                <a:solidFill>
                  <a:prstClr val="black"/>
                </a:solidFill>
              </a:rPr>
              <a:t>458)</a:t>
            </a:r>
            <a:endParaRPr lang="ru-RU" sz="18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795823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40160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FF0000"/>
                </a:solidFill>
              </a:rPr>
              <a:t>Кто подаёт документы в первый класс?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родители; </a:t>
            </a:r>
            <a:endParaRPr lang="ru-RU" sz="3200" dirty="0" smtClean="0"/>
          </a:p>
          <a:p>
            <a:r>
              <a:rPr lang="ru-RU" sz="3200" dirty="0" smtClean="0"/>
              <a:t>• </a:t>
            </a:r>
            <a:r>
              <a:rPr lang="ru-RU" sz="3200" dirty="0"/>
              <a:t>законные представители ребенка (документ об установлении опеки над ребенком); </a:t>
            </a:r>
            <a:endParaRPr lang="ru-RU" sz="3200" dirty="0" smtClean="0"/>
          </a:p>
          <a:p>
            <a:r>
              <a:rPr lang="ru-RU" sz="3200" dirty="0" smtClean="0"/>
              <a:t>• </a:t>
            </a:r>
            <a:r>
              <a:rPr lang="ru-RU" sz="3200" dirty="0"/>
              <a:t>другие родственники ребёнка при наличии нотариально оформленной доверенности</a:t>
            </a:r>
          </a:p>
        </p:txBody>
      </p:sp>
    </p:spTree>
    <p:extLst>
      <p:ext uri="{BB962C8B-B14F-4D97-AF65-F5344CB8AC3E}">
        <p14:creationId xmlns:p14="http://schemas.microsoft.com/office/powerpoint/2010/main" val="10925601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Как </a:t>
            </a:r>
            <a:r>
              <a:rPr lang="ru-RU" b="1" dirty="0">
                <a:solidFill>
                  <a:srgbClr val="FF0000"/>
                </a:solidFill>
              </a:rPr>
              <a:t>подать документы в школу</a:t>
            </a:r>
            <a:r>
              <a:rPr lang="ru-RU" b="1" dirty="0" smtClean="0">
                <a:solidFill>
                  <a:srgbClr val="FF0000"/>
                </a:solidFill>
              </a:rPr>
              <a:t>?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(</a:t>
            </a:r>
            <a:r>
              <a:rPr lang="ru-RU" sz="2200" b="1" dirty="0" smtClean="0">
                <a:solidFill>
                  <a:srgbClr val="FF0000"/>
                </a:solidFill>
              </a:rPr>
              <a:t>Одним из перечисленных способов</a:t>
            </a:r>
            <a:r>
              <a:rPr lang="ru-RU" b="1" dirty="0" smtClean="0">
                <a:solidFill>
                  <a:srgbClr val="FF0000"/>
                </a:solidFill>
              </a:rPr>
              <a:t>)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34400" cy="4350224"/>
          </a:xfrm>
        </p:spPr>
        <p:txBody>
          <a:bodyPr>
            <a:normAutofit/>
          </a:bodyPr>
          <a:lstStyle/>
          <a:p>
            <a:r>
              <a:rPr lang="ru-RU" dirty="0"/>
              <a:t>в </a:t>
            </a:r>
            <a:r>
              <a:rPr lang="ru-RU" sz="2600" dirty="0"/>
              <a:t>электронной форме </a:t>
            </a:r>
            <a:r>
              <a:rPr lang="ru-RU" sz="2600" dirty="0" smtClean="0"/>
              <a:t>посредством Единого портала </a:t>
            </a:r>
            <a:r>
              <a:rPr lang="ru-RU" sz="2600" dirty="0" err="1" smtClean="0"/>
              <a:t>госуслуг</a:t>
            </a:r>
            <a:r>
              <a:rPr lang="ru-RU" sz="2600" dirty="0" smtClean="0"/>
              <a:t>;</a:t>
            </a:r>
            <a:endParaRPr lang="ru-RU" sz="2600" dirty="0"/>
          </a:p>
          <a:p>
            <a:r>
              <a:rPr lang="ru-RU" sz="2600" dirty="0"/>
              <a:t>с использованием функционала </a:t>
            </a:r>
            <a:r>
              <a:rPr lang="ru-RU" sz="2600" dirty="0" smtClean="0"/>
              <a:t>Электронной школы 2.0., интегрированной </a:t>
            </a:r>
            <a:r>
              <a:rPr lang="ru-RU" sz="2600" dirty="0"/>
              <a:t>с </a:t>
            </a:r>
            <a:r>
              <a:rPr lang="ru-RU" sz="2600" dirty="0" smtClean="0"/>
              <a:t>Единым порталом </a:t>
            </a:r>
            <a:r>
              <a:rPr lang="ru-RU" sz="2600" dirty="0" err="1" smtClean="0"/>
              <a:t>госуслуг</a:t>
            </a:r>
            <a:r>
              <a:rPr lang="ru-RU" sz="2600" dirty="0" smtClean="0"/>
              <a:t>;</a:t>
            </a:r>
            <a:endParaRPr lang="ru-RU" sz="2600" dirty="0"/>
          </a:p>
          <a:p>
            <a:r>
              <a:rPr lang="ru-RU" sz="2600" dirty="0"/>
              <a:t>через операторов почтовой связи общего пользования заказным письмом с уведомлением о вручении;</a:t>
            </a:r>
          </a:p>
          <a:p>
            <a:r>
              <a:rPr lang="ru-RU" sz="2600" dirty="0"/>
              <a:t>лично в общеобразовательную </a:t>
            </a:r>
            <a:r>
              <a:rPr lang="ru-RU" sz="2600" dirty="0" smtClean="0"/>
              <a:t>организацию.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38795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Как подать документы в школу?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ЭЛЕКТРОННАЯ </a:t>
            </a:r>
            <a:r>
              <a:rPr lang="ru-RU" dirty="0" smtClean="0"/>
              <a:t>ПОЧТА </a:t>
            </a:r>
            <a:r>
              <a:rPr lang="ru-RU" dirty="0" smtClean="0"/>
              <a:t>ГИМНАЗИИ</a:t>
            </a:r>
            <a:endParaRPr lang="ru-RU" dirty="0" smtClean="0"/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0070C0"/>
                </a:solidFill>
              </a:rPr>
              <a:t>gimnazia006@yandex.ru</a:t>
            </a:r>
            <a:endParaRPr lang="ru-RU" sz="44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ru-RU" sz="6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117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908720"/>
            <a:ext cx="669674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5400" b="1" i="1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/>
            <a:r>
              <a:rPr lang="ru-RU" sz="54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Этапы </a:t>
            </a:r>
            <a:r>
              <a:rPr lang="ru-RU" sz="5400" b="1" i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подачи заявлений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36791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ru-RU" sz="7200" b="1" cap="all" spc="250" dirty="0">
                <a:solidFill>
                  <a:srgbClr val="646B86"/>
                </a:solidFill>
                <a:latin typeface="Comic Sans MS" panose="030F0702030302020204" pitchFamily="66" charset="0"/>
                <a:ea typeface="+mn-ea"/>
                <a:cs typeface="+mn-cs"/>
              </a:rPr>
              <a:t>1 волна</a:t>
            </a:r>
            <a:br>
              <a:rPr lang="ru-RU" sz="7200" b="1" cap="all" spc="250" dirty="0">
                <a:solidFill>
                  <a:srgbClr val="646B86"/>
                </a:solidFill>
                <a:latin typeface="Comic Sans MS" panose="030F0702030302020204" pitchFamily="66" charset="0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67544" y="2743200"/>
            <a:ext cx="8208912" cy="3422104"/>
          </a:xfrm>
        </p:spPr>
        <p:txBody>
          <a:bodyPr>
            <a:normAutofit fontScale="47500" lnSpcReduction="20000"/>
          </a:bodyPr>
          <a:lstStyle/>
          <a:p>
            <a:pPr lvl="0">
              <a:buClr>
                <a:srgbClr val="D16349"/>
              </a:buClr>
            </a:pPr>
            <a:r>
              <a:rPr lang="ru-RU" sz="5100" dirty="0">
                <a:solidFill>
                  <a:srgbClr val="000000"/>
                </a:solidFill>
                <a:latin typeface="Times New Roman"/>
              </a:rPr>
              <a:t>31 марта 2023г. с 9.00 – 30 июня 2023г. Заявления принимаются в отношении детей, имеющих первоочередное (по месту жительства) и преимущественное право, а также проживающих на закрепленной за школой территории (с подтвержденной регистрацией</a:t>
            </a:r>
            <a:r>
              <a:rPr lang="ru-RU" sz="5100" b="0" dirty="0">
                <a:solidFill>
                  <a:srgbClr val="000000"/>
                </a:solidFill>
                <a:latin typeface="Times New Roman"/>
              </a:rPr>
              <a:t>).</a:t>
            </a:r>
            <a:endParaRPr lang="ru-RU" sz="5100" dirty="0">
              <a:solidFill>
                <a:srgbClr val="646B86"/>
              </a:solidFill>
            </a:endParaRPr>
          </a:p>
          <a:p>
            <a:pPr lvl="0">
              <a:buClrTx/>
              <a:buSzTx/>
            </a:pPr>
            <a:endParaRPr lang="ru-RU" sz="5100" b="0" cap="none" spc="0" dirty="0">
              <a:solidFill>
                <a:srgbClr val="FF0000"/>
              </a:solidFill>
            </a:endParaRPr>
          </a:p>
          <a:p>
            <a:endParaRPr lang="ru-RU" sz="7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47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323528" y="1916113"/>
            <a:ext cx="8172772" cy="432117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/>
              <a:t>Прием в первые классы образовательных организаций включает </a:t>
            </a:r>
            <a:r>
              <a:rPr lang="ru-RU" sz="2400" b="1" dirty="0"/>
              <a:t>три </a:t>
            </a:r>
            <a:r>
              <a:rPr lang="ru-RU" sz="2400" dirty="0"/>
              <a:t>процедуры:</a:t>
            </a:r>
          </a:p>
          <a:p>
            <a:pPr marL="0" indent="0" algn="just">
              <a:buNone/>
            </a:pPr>
            <a:r>
              <a:rPr lang="ru-RU" sz="2400" dirty="0"/>
              <a:t>- подача электронного заявления родителями (законными представителями) детей</a:t>
            </a:r>
            <a:r>
              <a:rPr lang="ru-RU" sz="2400" dirty="0" smtClean="0"/>
              <a:t>; ( 31.03-31.05)) </a:t>
            </a:r>
          </a:p>
          <a:p>
            <a:pPr marL="0" indent="0" algn="just">
              <a:buNone/>
            </a:pPr>
            <a:r>
              <a:rPr lang="ru-RU" sz="2400" dirty="0" smtClean="0"/>
              <a:t>с 09-00 ч</a:t>
            </a:r>
          </a:p>
          <a:p>
            <a:pPr marL="0" indent="0" algn="just">
              <a:buNone/>
            </a:pPr>
            <a:r>
              <a:rPr lang="ru-RU" sz="2400" dirty="0" smtClean="0"/>
              <a:t>- </a:t>
            </a:r>
            <a:r>
              <a:rPr lang="ru-RU" sz="2400" dirty="0"/>
              <a:t>предоставление документов в образовательную организацию</a:t>
            </a:r>
            <a:r>
              <a:rPr lang="ru-RU" sz="2400" dirty="0" smtClean="0"/>
              <a:t>; ( с 01.06-30.06)</a:t>
            </a:r>
            <a:endParaRPr lang="ru-RU" sz="2400" dirty="0"/>
          </a:p>
          <a:p>
            <a:pPr marL="0" indent="0" algn="just">
              <a:buNone/>
            </a:pPr>
            <a:r>
              <a:rPr lang="ru-RU" sz="2400" dirty="0"/>
              <a:t>- принятие образовательной организацией решения о зачислении ребенка в первый класс или об отказе в </a:t>
            </a:r>
            <a:r>
              <a:rPr lang="ru-RU" sz="2400" dirty="0" smtClean="0"/>
              <a:t>зачислении.(1.07-05.07)</a:t>
            </a: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188913"/>
            <a:ext cx="7772400" cy="1524000"/>
          </a:xfrm>
        </p:spPr>
        <p:txBody>
          <a:bodyPr>
            <a:normAutofit/>
          </a:bodyPr>
          <a:lstStyle/>
          <a:p>
            <a:r>
              <a:rPr lang="ru-RU" sz="8000" b="1" dirty="0" smtClean="0"/>
              <a:t>1 волна</a:t>
            </a:r>
            <a:endParaRPr lang="ru-RU" sz="8000" b="1" dirty="0"/>
          </a:p>
        </p:txBody>
      </p:sp>
    </p:spTree>
    <p:extLst>
      <p:ext uri="{BB962C8B-B14F-4D97-AF65-F5344CB8AC3E}">
        <p14:creationId xmlns:p14="http://schemas.microsoft.com/office/powerpoint/2010/main" val="32329682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Процедура приема в 1 класс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52" y="975617"/>
            <a:ext cx="8662736" cy="5261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95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17024" cy="70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4652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Приём в 1 класс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555555"/>
                </a:solidFill>
                <a:latin typeface="Roboto Condensed"/>
              </a:rPr>
              <a:t>Информация о планируемом количестве мест для приема в 1 класс </a:t>
            </a:r>
            <a:r>
              <a:rPr lang="ru-RU" b="1" dirty="0" smtClean="0">
                <a:solidFill>
                  <a:srgbClr val="555555"/>
                </a:solidFill>
                <a:latin typeface="Roboto Condensed"/>
              </a:rPr>
              <a:t>на </a:t>
            </a:r>
            <a:r>
              <a:rPr lang="ru-RU" b="1" dirty="0">
                <a:solidFill>
                  <a:srgbClr val="555555"/>
                </a:solidFill>
                <a:latin typeface="Roboto Condensed"/>
              </a:rPr>
              <a:t>2023-2024 </a:t>
            </a:r>
            <a:r>
              <a:rPr lang="ru-RU" b="1" dirty="0" smtClean="0">
                <a:solidFill>
                  <a:srgbClr val="555555"/>
                </a:solidFill>
                <a:latin typeface="Roboto Condensed"/>
              </a:rPr>
              <a:t>уч. год</a:t>
            </a:r>
            <a:endParaRPr lang="ru-RU" b="1" dirty="0" smtClean="0">
              <a:solidFill>
                <a:srgbClr val="555555"/>
              </a:solidFill>
              <a:latin typeface="Roboto Condensed"/>
            </a:endParaRPr>
          </a:p>
          <a:p>
            <a:pPr marL="0" indent="0" algn="ctr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477676"/>
              </p:ext>
            </p:extLst>
          </p:nvPr>
        </p:nvGraphicFramePr>
        <p:xfrm>
          <a:off x="1877060" y="3402870"/>
          <a:ext cx="5791284" cy="1394282"/>
        </p:xfrm>
        <a:graphic>
          <a:graphicData uri="http://schemas.openxmlformats.org/drawingml/2006/table">
            <a:tbl>
              <a:tblPr firstRow="1" firstCol="1" bandRow="1"/>
              <a:tblGrid>
                <a:gridCol w="2859405"/>
                <a:gridCol w="2931879"/>
              </a:tblGrid>
              <a:tr h="9202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555555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Планируемое количество</a:t>
                      </a:r>
                      <a:endParaRPr lang="ru-RU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555555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1- х классов</a:t>
                      </a:r>
                      <a:endParaRPr lang="ru-RU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11111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Планируемое количество мест</a:t>
                      </a:r>
                      <a:endParaRPr lang="ru-RU" sz="11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88594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2990056"/>
          </a:xfrm>
        </p:spPr>
        <p:txBody>
          <a:bodyPr>
            <a:normAutofit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документов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5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9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График  приема документов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/>
              <a:t>31.03-</a:t>
            </a:r>
            <a:endParaRPr lang="ru-RU" sz="6000" dirty="0" smtClean="0"/>
          </a:p>
          <a:p>
            <a:pPr algn="ctr"/>
            <a:r>
              <a:rPr lang="ru-RU" sz="6000" dirty="0" smtClean="0"/>
              <a:t>30.06</a:t>
            </a:r>
            <a:endParaRPr lang="ru-RU" sz="6000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>
          <a:xfrm>
            <a:off x="2915816" y="476672"/>
            <a:ext cx="5976664" cy="5410200"/>
          </a:xfrm>
        </p:spPr>
        <p:txBody>
          <a:bodyPr>
            <a:noAutofit/>
          </a:bodyPr>
          <a:lstStyle/>
          <a:p>
            <a:pPr lvl="0" algn="just"/>
            <a:r>
              <a:rPr lang="ru-RU" sz="1200" dirty="0"/>
              <a:t>копию документа, удостоверяющего личность родителя (законного представителя) ребенка или поступающего;</a:t>
            </a:r>
          </a:p>
          <a:p>
            <a:pPr lvl="0" algn="just"/>
            <a:r>
              <a:rPr lang="ru-RU" sz="1200" dirty="0"/>
              <a:t>копию свидетельства о рождении ребенка или документа, подтверждающего родство заявителя;</a:t>
            </a:r>
          </a:p>
          <a:p>
            <a:pPr lvl="0" algn="just"/>
            <a:r>
              <a:rPr lang="ru-RU" sz="1200" dirty="0"/>
              <a:t>копию свидетельства о рождении полнородных и </a:t>
            </a:r>
            <a:r>
              <a:rPr lang="ru-RU" sz="1200" dirty="0" err="1"/>
              <a:t>неполнородных</a:t>
            </a:r>
            <a:r>
              <a:rPr lang="ru-RU" sz="1200" dirty="0"/>
              <a:t> брата и (или) сестры (в случае использования права преимущественного приема на обучение по образовательным программам начального общего образования ребенка в Учреждение, в которой обучаются его полнородные и </a:t>
            </a:r>
            <a:r>
              <a:rPr lang="ru-RU" sz="1200" dirty="0" err="1"/>
              <a:t>неполнородные</a:t>
            </a:r>
            <a:r>
              <a:rPr lang="ru-RU" sz="1200" dirty="0"/>
              <a:t> брат и (или) сестра;</a:t>
            </a:r>
          </a:p>
          <a:p>
            <a:pPr lvl="0" algn="just"/>
            <a:r>
              <a:rPr lang="ru-RU" sz="1200" dirty="0"/>
              <a:t>копию документа, подтверждающего установление опеки или попечительства (при необходимости);</a:t>
            </a:r>
          </a:p>
          <a:p>
            <a:pPr lvl="0" algn="just"/>
            <a:r>
              <a:rPr lang="ru-RU" sz="1200" dirty="0"/>
              <a:t>копию документа о регистрации ребенка или поступающего по месту жительства или по месту пребывания на закрепленной территории или справку о приеме документов для оформления регистрации по месту жительства (в случае приема на обучение ребенка или поступающего, проживающего на закрепленной территории);</a:t>
            </a:r>
          </a:p>
          <a:p>
            <a:pPr lvl="0" algn="just"/>
            <a:r>
              <a:rPr lang="ru-RU" sz="1200" dirty="0"/>
              <a:t>копии документов, подтверждающих право внеочередного, первоочередного приема на обучение по основным общеобразовательным программам или преимущественного приема на обучение по образовательным программам основного общего и среднего общего образования, интегрированным с дополнительными общеразвивающими программами, имеющими целью подготовку несовершеннолетних граждан к военной или иной государственной службе, в том числе к государственной службе российского казначейства;</a:t>
            </a:r>
          </a:p>
          <a:p>
            <a:pPr lvl="0" algn="just"/>
            <a:r>
              <a:rPr lang="ru-RU" sz="1200" dirty="0"/>
              <a:t>-  копию заключения психолого-медико-педагогической комиссии (при наличии).</a:t>
            </a:r>
          </a:p>
          <a:p>
            <a:pPr algn="just"/>
            <a:r>
              <a:rPr lang="ru-RU" sz="1200" dirty="0"/>
              <a:t>Иностранные </a:t>
            </a:r>
            <a:r>
              <a:rPr lang="ru-RU" sz="1200" dirty="0"/>
              <a:t>граждане и лица без гражданства все документы представляют на русском языке или вместе с заверенным в установленном порядке переводом на русский язык.</a:t>
            </a:r>
          </a:p>
        </p:txBody>
      </p:sp>
    </p:spTree>
    <p:extLst>
      <p:ext uri="{BB962C8B-B14F-4D97-AF65-F5344CB8AC3E}">
        <p14:creationId xmlns:p14="http://schemas.microsoft.com/office/powerpoint/2010/main" val="1092015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ВНИМАНИЕ!!!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2132856"/>
            <a:ext cx="8503920" cy="4572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dirty="0" smtClean="0">
                <a:solidFill>
                  <a:srgbClr val="002060"/>
                </a:solidFill>
              </a:rPr>
              <a:t>Документы в </a:t>
            </a:r>
            <a:r>
              <a:rPr lang="ru-RU" sz="4800" dirty="0" smtClean="0">
                <a:solidFill>
                  <a:srgbClr val="002060"/>
                </a:solidFill>
              </a:rPr>
              <a:t>Гимназию </a:t>
            </a:r>
            <a:r>
              <a:rPr lang="ru-RU" sz="4800" dirty="0" smtClean="0">
                <a:solidFill>
                  <a:srgbClr val="002060"/>
                </a:solidFill>
              </a:rPr>
              <a:t>подаёт только </a:t>
            </a:r>
            <a:r>
              <a:rPr lang="ru-RU" sz="4800" u="sng" dirty="0" smtClean="0">
                <a:solidFill>
                  <a:srgbClr val="002060"/>
                </a:solidFill>
              </a:rPr>
              <a:t>тот</a:t>
            </a:r>
            <a:r>
              <a:rPr lang="ru-RU" sz="4800" dirty="0" smtClean="0">
                <a:solidFill>
                  <a:srgbClr val="002060"/>
                </a:solidFill>
              </a:rPr>
              <a:t>, кто подавал заявление, </a:t>
            </a:r>
            <a:endParaRPr lang="ru-RU" sz="4800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sz="4800" dirty="0" smtClean="0">
                <a:solidFill>
                  <a:srgbClr val="002060"/>
                </a:solidFill>
              </a:rPr>
              <a:t>т.е</a:t>
            </a:r>
            <a:r>
              <a:rPr lang="ru-RU" sz="4800" dirty="0" smtClean="0">
                <a:solidFill>
                  <a:srgbClr val="002060"/>
                </a:solidFill>
              </a:rPr>
              <a:t>. заявитель.</a:t>
            </a:r>
            <a:endParaRPr lang="ru-RU" sz="4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35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Документы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3600" dirty="0">
                <a:latin typeface="+mj-lt"/>
                <a:ea typeface="Times New Roman" panose="02020603050405020304" pitchFamily="18" charset="0"/>
              </a:rPr>
              <a:t>свидетельство о регистрации ребенка по месту жительства (Форма №8, либо </a:t>
            </a:r>
            <a:r>
              <a:rPr lang="ru-RU" sz="3600" dirty="0" smtClean="0">
                <a:latin typeface="+mj-lt"/>
                <a:ea typeface="Times New Roman" panose="02020603050405020304" pitchFamily="18" charset="0"/>
              </a:rPr>
              <a:t>справка с места жительства </a:t>
            </a:r>
            <a:r>
              <a:rPr lang="ru-RU" sz="3600" dirty="0">
                <a:latin typeface="+mj-lt"/>
                <a:ea typeface="Times New Roman" panose="02020603050405020304" pitchFamily="18" charset="0"/>
              </a:rPr>
              <a:t>по Форме № 9)</a:t>
            </a:r>
          </a:p>
          <a:p>
            <a:pPr marL="457200" algn="just">
              <a:spcAft>
                <a:spcPts val="0"/>
              </a:spcAft>
            </a:pPr>
            <a:r>
              <a:rPr lang="ru-RU" sz="3600" dirty="0">
                <a:latin typeface="+mj-lt"/>
                <a:ea typeface="Times New Roman" panose="02020603050405020304" pitchFamily="18" charset="0"/>
              </a:rPr>
              <a:t>или </a:t>
            </a:r>
            <a:r>
              <a:rPr lang="ru-RU" sz="3600" dirty="0" smtClean="0">
                <a:latin typeface="+mj-lt"/>
                <a:ea typeface="Times New Roman" panose="02020603050405020304" pitchFamily="18" charset="0"/>
              </a:rPr>
              <a:t> Свидетельство о регистрации по </a:t>
            </a:r>
            <a:r>
              <a:rPr lang="ru-RU" sz="3600" dirty="0">
                <a:latin typeface="+mj-lt"/>
                <a:ea typeface="Times New Roman" panose="02020603050405020304" pitchFamily="18" charset="0"/>
              </a:rPr>
              <a:t>месту пребывания на закрепленной территории (Форма №3);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523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ДОКУМЕНТЫ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800" dirty="0">
                <a:latin typeface="+mj-lt"/>
                <a:ea typeface="Times New Roman" panose="02020603050405020304" pitchFamily="18" charset="0"/>
              </a:rPr>
              <a:t>Если документы в указанный срок не будут предоставлены или сведения о ребенке в документах будут отличаться от сведений, указанных родителем в </a:t>
            </a:r>
            <a:r>
              <a:rPr lang="ru-RU" sz="2800" dirty="0">
                <a:latin typeface="+mj-lt"/>
                <a:ea typeface="Times New Roman" panose="02020603050405020304" pitchFamily="18" charset="0"/>
              </a:rPr>
              <a:t>системе, </a:t>
            </a:r>
            <a:r>
              <a:rPr lang="ru-RU" sz="2800" dirty="0">
                <a:latin typeface="+mj-lt"/>
                <a:ea typeface="Times New Roman" panose="02020603050405020304" pitchFamily="18" charset="0"/>
              </a:rPr>
              <a:t>то заявление будет аннулировано и ребенок не сможет быть зачисленным в общеобразовательное учреждение. В этом случае родителям необходимо будет подавать заявление повторно. </a:t>
            </a:r>
          </a:p>
        </p:txBody>
      </p:sp>
    </p:spTree>
    <p:extLst>
      <p:ext uri="{BB962C8B-B14F-4D97-AF65-F5344CB8AC3E}">
        <p14:creationId xmlns:p14="http://schemas.microsoft.com/office/powerpoint/2010/main" val="247026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Рисунок 5" descr="Подложка для презентации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647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Прямая соединительная линия 11"/>
          <p:cNvCxnSpPr/>
          <p:nvPr/>
        </p:nvCxnSpPr>
        <p:spPr>
          <a:xfrm flipV="1">
            <a:off x="0" y="620713"/>
            <a:ext cx="9144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28" name="Подзаголовок 2"/>
          <p:cNvSpPr txBox="1">
            <a:spLocks/>
          </p:cNvSpPr>
          <p:nvPr/>
        </p:nvSpPr>
        <p:spPr bwMode="auto">
          <a:xfrm>
            <a:off x="720725" y="0"/>
            <a:ext cx="788352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altLang="ru-RU" sz="17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Самостоятельная подача заявления в электронной форме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altLang="ru-RU" sz="1700" b="1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45" name="Прямоугольник 1"/>
          <p:cNvSpPr>
            <a:spLocks noChangeArrowheads="1"/>
          </p:cNvSpPr>
          <p:nvPr/>
        </p:nvSpPr>
        <p:spPr bwMode="auto">
          <a:xfrm>
            <a:off x="223838" y="650875"/>
            <a:ext cx="8696325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285750" marR="0" lvl="0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ru-RU" alt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Если </a:t>
            </a:r>
            <a:r>
              <a:rPr kumimoji="0" lang="ru-RU" alt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все необходимые документы предоставлены </a:t>
            </a:r>
            <a:r>
              <a:rPr kumimoji="0" lang="ru-RU" alt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заявителем, данные в них </a:t>
            </a:r>
            <a:r>
              <a:rPr kumimoji="0" lang="ru-RU" alt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полностью соответствуют </a:t>
            </a:r>
            <a:r>
              <a:rPr kumimoji="0" lang="ru-RU" alt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информации, указанной в заявлении – </a:t>
            </a:r>
            <a:r>
              <a:rPr kumimoji="0" lang="ru-RU" alt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заявление </a:t>
            </a:r>
            <a:r>
              <a:rPr kumimoji="0" lang="ru-RU" alt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принимается</a:t>
            </a:r>
            <a:r>
              <a:rPr kumimoji="0" lang="ru-RU" altLang="ru-RU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в ОУ</a:t>
            </a:r>
            <a:r>
              <a:rPr kumimoji="0" lang="ru-RU" alt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endParaRPr kumimoji="0" lang="ru-RU" altLang="ru-RU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ru-RU" alt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ru-RU" alt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Документы, представленные заявителем, </a:t>
            </a:r>
            <a:r>
              <a:rPr kumimoji="0" lang="ru-RU" alt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регистрируются в журнале приема заявлений</a:t>
            </a:r>
            <a:r>
              <a:rPr kumimoji="0" lang="ru-RU" alt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endParaRPr kumimoji="0" lang="ru-RU" altLang="ru-RU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ru-RU" alt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ru-RU" alt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После регистрации заявления </a:t>
            </a:r>
            <a:r>
              <a:rPr kumimoji="0" lang="ru-RU" alt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заявителю выдается расписка </a:t>
            </a:r>
            <a:r>
              <a:rPr kumimoji="0" lang="ru-RU" alt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</a:t>
            </a:r>
            <a:r>
              <a:rPr kumimoji="0" lang="ru-RU" alt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получении документов, содержащая информацию о регистрационном номере заявления о приеме ребенка в </a:t>
            </a:r>
            <a:r>
              <a:rPr kumimoji="0" lang="ru-RU" alt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школу, </a:t>
            </a:r>
            <a:r>
              <a:rPr kumimoji="0" lang="ru-RU" alt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перечне представленных документов</a:t>
            </a:r>
            <a:r>
              <a:rPr kumimoji="0" lang="ru-RU" alt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35870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12168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Принятие решений по всем зарегистрированным заявлениям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294967295"/>
          </p:nvPr>
        </p:nvSpPr>
        <p:spPr>
          <a:xfrm>
            <a:off x="683568" y="1412776"/>
            <a:ext cx="7992888" cy="4876899"/>
          </a:xfrm>
        </p:spPr>
        <p:txBody>
          <a:bodyPr>
            <a:norm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ru-RU" sz="4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ru-RU" sz="4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03.07.2023   - 04.07.2023</a:t>
            </a: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(до 17.00</a:t>
            </a:r>
            <a:r>
              <a:rPr lang="ru-RU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4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0501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07504" y="2636912"/>
            <a:ext cx="8856984" cy="3816424"/>
          </a:xfrm>
        </p:spPr>
        <p:txBody>
          <a:bodyPr>
            <a:normAutofit/>
          </a:bodyPr>
          <a:lstStyle/>
          <a:p>
            <a:pPr indent="450215" algn="just"/>
            <a:r>
              <a:rPr lang="ru-RU" sz="2400" dirty="0">
                <a:solidFill>
                  <a:srgbClr val="000000"/>
                </a:solidFill>
                <a:latin typeface="Times New Roman"/>
              </a:rPr>
              <a:t>прием 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на свободные места вне зависимости от места регистрации ребёнка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.</a:t>
            </a:r>
          </a:p>
          <a:p>
            <a:pPr indent="450215" algn="just"/>
            <a:endParaRPr lang="ru-RU" sz="2400" dirty="0" smtClean="0">
              <a:solidFill>
                <a:srgbClr val="000000"/>
              </a:solidFill>
              <a:latin typeface="Times New Roman"/>
            </a:endParaRPr>
          </a:p>
          <a:p>
            <a:pPr indent="450215" algn="just"/>
            <a:r>
              <a:rPr lang="ru-RU" sz="2400" dirty="0" smtClean="0">
                <a:solidFill>
                  <a:srgbClr val="000000"/>
                </a:solidFill>
                <a:latin typeface="Times New Roman"/>
              </a:rPr>
              <a:t>Информацию 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о дате открытия второго этапа можно узнать на сайте 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образовательного 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учреждения.</a:t>
            </a:r>
          </a:p>
          <a:p>
            <a:pPr indent="450215" algn="just"/>
            <a:endParaRPr lang="ru-RU" sz="40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8099177" cy="1796752"/>
          </a:xfrm>
        </p:spPr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ru-RU" sz="4400" b="1" cap="all" spc="250" dirty="0" smtClean="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rPr>
              <a:t>2 волна</a:t>
            </a:r>
            <a:r>
              <a:rPr lang="ru-RU" sz="3200" b="1" cap="all" spc="250" dirty="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rPr>
              <a:t/>
            </a:r>
            <a:br>
              <a:rPr lang="ru-RU" sz="3200" b="1" cap="all" spc="250" dirty="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rPr>
            </a:br>
            <a:endParaRPr lang="ru-RU" sz="3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08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ru-RU" sz="7200" b="1" cap="all" spc="250" dirty="0" smtClean="0">
                <a:solidFill>
                  <a:srgbClr val="646B86"/>
                </a:solidFill>
                <a:latin typeface="Comic Sans MS" panose="030F0702030302020204" pitchFamily="66" charset="0"/>
                <a:ea typeface="+mn-ea"/>
                <a:cs typeface="+mn-cs"/>
              </a:rPr>
              <a:t>2 </a:t>
            </a:r>
            <a:r>
              <a:rPr lang="ru-RU" sz="7200" b="1" cap="all" spc="250" dirty="0">
                <a:solidFill>
                  <a:srgbClr val="646B86"/>
                </a:solidFill>
                <a:latin typeface="Comic Sans MS" panose="030F0702030302020204" pitchFamily="66" charset="0"/>
                <a:ea typeface="+mn-ea"/>
                <a:cs typeface="+mn-cs"/>
              </a:rPr>
              <a:t>волна</a:t>
            </a:r>
            <a:br>
              <a:rPr lang="ru-RU" sz="7200" b="1" cap="all" spc="250" dirty="0">
                <a:solidFill>
                  <a:srgbClr val="646B86"/>
                </a:solidFill>
                <a:latin typeface="Comic Sans MS" panose="030F0702030302020204" pitchFamily="66" charset="0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67544" y="2743200"/>
            <a:ext cx="8208912" cy="3422104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10000"/>
              </a:lnSpc>
              <a:buClrTx/>
              <a:buSzTx/>
              <a:buFont typeface="Arial" pitchFamily="34" charset="0"/>
              <a:buChar char="•"/>
            </a:pPr>
            <a:r>
              <a:rPr lang="ru-RU" sz="2400" b="0" dirty="0">
                <a:solidFill>
                  <a:srgbClr val="000000"/>
                </a:solidFill>
                <a:latin typeface="Times New Roman"/>
              </a:rPr>
              <a:t>06 июля 2023г. – до момента заполнения свободных мест, но не позднее 05 сентября 2023 г. Заявления на имеющиеся свободные места принимаются в отношении детей, не проживающих на закрепленной территории</a:t>
            </a:r>
            <a:r>
              <a:rPr lang="ru-RU" sz="1800" b="0" dirty="0">
                <a:solidFill>
                  <a:srgbClr val="000000"/>
                </a:solidFill>
                <a:latin typeface="Times New Roman"/>
              </a:rPr>
              <a:t>.</a:t>
            </a:r>
            <a:endParaRPr lang="ru-RU" sz="7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86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/>
            </a:r>
            <a:br>
              <a:rPr lang="ru-RU" sz="5400" b="1" dirty="0" smtClean="0">
                <a:solidFill>
                  <a:srgbClr val="C00000"/>
                </a:solidFill>
              </a:rPr>
            </a:br>
            <a:r>
              <a:rPr lang="ru-RU" sz="5400" b="1" dirty="0">
                <a:solidFill>
                  <a:srgbClr val="C00000"/>
                </a:solidFill>
              </a:rPr>
              <a:t/>
            </a:r>
            <a:br>
              <a:rPr lang="ru-RU" sz="5400" b="1" dirty="0">
                <a:solidFill>
                  <a:srgbClr val="C00000"/>
                </a:solidFill>
              </a:rPr>
            </a:br>
            <a:r>
              <a:rPr lang="ru-RU" sz="5400" b="1" dirty="0" smtClean="0">
                <a:solidFill>
                  <a:srgbClr val="C00000"/>
                </a:solidFill>
              </a:rPr>
              <a:t/>
            </a:r>
            <a:br>
              <a:rPr lang="ru-RU" sz="5400" b="1" dirty="0" smtClean="0">
                <a:solidFill>
                  <a:srgbClr val="C00000"/>
                </a:solidFill>
              </a:rPr>
            </a:br>
            <a:r>
              <a:rPr lang="ru-RU" sz="5400" b="1" dirty="0" smtClean="0">
                <a:solidFill>
                  <a:srgbClr val="C00000"/>
                </a:solidFill>
              </a:rPr>
              <a:t>Документы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980728"/>
            <a:ext cx="8424936" cy="46597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>
              <a:spcBef>
                <a:spcPct val="20000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ru-RU" sz="2800" dirty="0">
                <a:solidFill>
                  <a:srgbClr val="000000"/>
                </a:solidFill>
                <a:latin typeface="Times New Roman"/>
              </a:rPr>
              <a:t>Копия документа, удостоверяющего личность родителя (законного представителя) ребенка.</a:t>
            </a:r>
          </a:p>
          <a:p>
            <a:pPr marL="274320" lvl="0" indent="-274320">
              <a:spcBef>
                <a:spcPct val="20000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ru-RU" sz="2800" dirty="0">
                <a:solidFill>
                  <a:srgbClr val="000000"/>
                </a:solidFill>
                <a:latin typeface="Times New Roman"/>
              </a:rPr>
              <a:t>Копия свидетельства о рождении ребенка или документа, подтверждающего родство заявителя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.</a:t>
            </a:r>
            <a:endParaRPr lang="ru-RU" sz="2800" dirty="0">
              <a:solidFill>
                <a:srgbClr val="000000"/>
              </a:solidFill>
              <a:latin typeface="Times New Roman"/>
            </a:endParaRPr>
          </a:p>
          <a:p>
            <a:pPr marL="274320" lvl="0" indent="-274320">
              <a:spcBef>
                <a:spcPct val="20000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ru-RU" sz="2800" dirty="0">
                <a:solidFill>
                  <a:srgbClr val="000000"/>
                </a:solidFill>
                <a:latin typeface="Times New Roman"/>
              </a:rPr>
              <a:t>Копия заключения психолого-медико-педагогической комиссии (при наличии).</a:t>
            </a:r>
          </a:p>
          <a:p>
            <a:pPr marL="274320" lvl="0" indent="-274320">
              <a:spcBef>
                <a:spcPct val="20000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ru-RU" sz="2800" dirty="0">
                <a:solidFill>
                  <a:srgbClr val="000000"/>
                </a:solidFill>
                <a:latin typeface="Times New Roman"/>
              </a:rPr>
              <a:t>Иностранные граждане и лица без гражданства все документы представляют на русском языке или вместе с заверенным в установленном порядке переводом на русский язык</a:t>
            </a:r>
            <a:r>
              <a:rPr lang="ru-RU" sz="1600" dirty="0">
                <a:solidFill>
                  <a:srgbClr val="000000"/>
                </a:solidFill>
                <a:latin typeface="Times New Roman"/>
              </a:rPr>
              <a:t>.</a:t>
            </a:r>
            <a:endParaRPr lang="ru-RU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97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ОСНОВАНИЕ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>
              <a:buClrTx/>
              <a:buSzTx/>
            </a:pPr>
            <a:r>
              <a:rPr lang="ru-RU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Приказ Министерства Просвещения</a:t>
            </a:r>
            <a:r>
              <a:rPr lang="ru-RU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России от 02.09.2020 № 458 </a:t>
            </a:r>
            <a:r>
              <a:rPr lang="ru-RU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«Порядок </a:t>
            </a:r>
            <a:r>
              <a:rPr lang="ru-RU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приёма на обучение по образовательным программам начального общего, основного общего и среднего общего </a:t>
            </a:r>
            <a:r>
              <a:rPr lang="ru-RU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образования» </a:t>
            </a:r>
          </a:p>
          <a:p>
            <a:pPr algn="just">
              <a:buClrTx/>
              <a:buSzTx/>
            </a:pPr>
            <a:r>
              <a:rPr lang="ru-RU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Министерства просвещения РФ от 30.08.2022г. №784 «О внесении изменений в Порядок приёма на обучение по образовательным программам начального общего, основного общего и среднего общего образования, утверждённый приказом Министерства просвещения Российской Федерации от 2 сентября 2020г. №458»</a:t>
            </a:r>
            <a:endParaRPr lang="ru-RU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b="1" dirty="0" smtClean="0">
                <a:solidFill>
                  <a:srgbClr val="C00000"/>
                </a:solidFill>
              </a:rPr>
              <a:t>Приказ МБОУ Гимназия № 6 от 09.03.2023 № 95-п </a:t>
            </a:r>
            <a:r>
              <a:rPr lang="ru-RU" sz="2200" b="1" dirty="0">
                <a:solidFill>
                  <a:srgbClr val="C00000"/>
                </a:solidFill>
              </a:rPr>
              <a:t>«Об утверждении Правил приема </a:t>
            </a:r>
            <a:r>
              <a:rPr lang="ru-RU" sz="2200" b="1" dirty="0" smtClean="0">
                <a:solidFill>
                  <a:srgbClr val="C00000"/>
                </a:solidFill>
              </a:rPr>
              <a:t>граждан в </a:t>
            </a:r>
            <a:r>
              <a:rPr lang="ru-RU" sz="2200" b="1" dirty="0">
                <a:solidFill>
                  <a:srgbClr val="C00000"/>
                </a:solidFill>
              </a:rPr>
              <a:t>Муниципальное бюджетное общеобразовательное учреждение «Гимназия № 6 имени С.Ф. Вензелева» (новая редакция)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27158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1752" y="3429000"/>
            <a:ext cx="8503920" cy="26700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 smtClean="0"/>
              <a:t> 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16632"/>
            <a:ext cx="79208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Спасибо за внимание</a:t>
            </a:r>
            <a:endParaRPr lang="ru-RU" dirty="0"/>
          </a:p>
        </p:txBody>
      </p:sp>
      <p:pic>
        <p:nvPicPr>
          <p:cNvPr id="4098" name="Picture 2" descr="https://avatars.mds.yandex.net/i?id=fd76e0222c4fa7ef8bbe9ef00adf54b828f39e8e-6996969-images-thumbs&amp;n=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56792"/>
            <a:ext cx="6192688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9273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18720" cy="824136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На обучение по каким программам принимаются дети в первый класс?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268760"/>
            <a:ext cx="8554152" cy="483028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b="1" i="1" dirty="0">
                <a:solidFill>
                  <a:srgbClr val="0070C0"/>
                </a:solidFill>
              </a:rPr>
              <a:t>Основная общеобразовательная программа начального общего образования (ООП НОО</a:t>
            </a:r>
            <a:r>
              <a:rPr lang="ru-RU" sz="1800" dirty="0">
                <a:solidFill>
                  <a:srgbClr val="0070C0"/>
                </a:solidFill>
              </a:rPr>
              <a:t>)</a:t>
            </a:r>
            <a:r>
              <a:rPr lang="ru-RU" sz="1800" dirty="0"/>
              <a:t> </a:t>
            </a:r>
            <a:r>
              <a:rPr lang="ru-RU" sz="1800" dirty="0" smtClean="0"/>
              <a:t>– </a:t>
            </a:r>
          </a:p>
          <a:p>
            <a:pPr marL="0" indent="0" algn="just">
              <a:buNone/>
            </a:pPr>
            <a:r>
              <a:rPr lang="ru-RU" sz="1800" dirty="0" smtClean="0"/>
              <a:t>-федеральный </a:t>
            </a:r>
            <a:r>
              <a:rPr lang="ru-RU" sz="1800" dirty="0"/>
              <a:t>государственный образовательный стандарт начального общего образования (утв. 31.05.2021 г.№286) </a:t>
            </a:r>
            <a:endParaRPr lang="ru-RU" sz="1800" dirty="0" smtClean="0"/>
          </a:p>
          <a:p>
            <a:pPr marL="0" indent="0" algn="just">
              <a:buNone/>
            </a:pPr>
            <a:r>
              <a:rPr lang="ru-RU" sz="1800" dirty="0" smtClean="0"/>
              <a:t>- </a:t>
            </a:r>
            <a:r>
              <a:rPr lang="ru-RU" sz="1800" dirty="0"/>
              <a:t>федеральная образовательная программа начального общего образования (утв.16.11.2022 г. №992) </a:t>
            </a:r>
            <a:endParaRPr lang="ru-RU" sz="1800" dirty="0" smtClean="0"/>
          </a:p>
          <a:p>
            <a:pPr marL="0" indent="0" algn="just">
              <a:buNone/>
            </a:pPr>
            <a:r>
              <a:rPr lang="ru-RU" sz="1800" dirty="0" smtClean="0"/>
              <a:t>- </a:t>
            </a:r>
            <a:r>
              <a:rPr lang="ru-RU" sz="1800" dirty="0"/>
              <a:t>срок освоения не более 4-х лет </a:t>
            </a:r>
            <a:endParaRPr lang="ru-RU" sz="1800" dirty="0" smtClean="0"/>
          </a:p>
          <a:p>
            <a:pPr marL="0" indent="0" algn="ctr">
              <a:buNone/>
            </a:pPr>
            <a:r>
              <a:rPr lang="ru-RU" sz="1800" b="1" i="1" dirty="0" smtClean="0">
                <a:solidFill>
                  <a:srgbClr val="0070C0"/>
                </a:solidFill>
              </a:rPr>
              <a:t>Адаптированные </a:t>
            </a:r>
            <a:r>
              <a:rPr lang="ru-RU" sz="1800" b="1" i="1" dirty="0">
                <a:solidFill>
                  <a:srgbClr val="0070C0"/>
                </a:solidFill>
              </a:rPr>
              <a:t>основные общеобразовательные программы </a:t>
            </a:r>
            <a:endParaRPr lang="ru-RU" sz="1800" b="1" i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sz="1800" dirty="0" smtClean="0"/>
              <a:t>-</a:t>
            </a:r>
            <a:r>
              <a:rPr lang="ru-RU" sz="1800" dirty="0"/>
              <a:t>федеральный государственный образовательный стандарт начального общего </a:t>
            </a:r>
            <a:r>
              <a:rPr lang="ru-RU" sz="1800" dirty="0" smtClean="0"/>
              <a:t>образования для </a:t>
            </a:r>
            <a:r>
              <a:rPr lang="ru-RU" sz="1800" dirty="0"/>
              <a:t>детей с ограниченными возможностями здоровья (утв. 19.12.2014 г.№1598) </a:t>
            </a: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- </a:t>
            </a:r>
            <a:r>
              <a:rPr lang="ru-RU" sz="1800" dirty="0"/>
              <a:t>срок освоения 4-5 лет (в зависимости от варианта) </a:t>
            </a: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- </a:t>
            </a:r>
            <a:r>
              <a:rPr lang="ru-RU" sz="1800" dirty="0"/>
              <a:t>зачисление на АООП НОО обучающихся с ОВЗ с согласия родителей и на основании заключения ПМПК </a:t>
            </a:r>
          </a:p>
        </p:txBody>
      </p:sp>
    </p:spTree>
    <p:extLst>
      <p:ext uri="{BB962C8B-B14F-4D97-AF65-F5344CB8AC3E}">
        <p14:creationId xmlns:p14="http://schemas.microsoft.com/office/powerpoint/2010/main" val="3641746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12168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С какого возраста принимаются дети в первый класс?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5400" dirty="0"/>
              <a:t>на 1 сентября 2023 года </a:t>
            </a:r>
            <a:r>
              <a:rPr lang="ru-RU" sz="5400" dirty="0" smtClean="0"/>
              <a:t>– </a:t>
            </a:r>
          </a:p>
          <a:p>
            <a:pPr marL="0" indent="0" algn="ctr">
              <a:buNone/>
            </a:pPr>
            <a:r>
              <a:rPr lang="ru-RU" sz="5400" dirty="0" smtClean="0"/>
              <a:t>6 </a:t>
            </a:r>
            <a:r>
              <a:rPr lang="ru-RU" sz="5400" dirty="0"/>
              <a:t>лет 6 месяцев, но не позже 8 </a:t>
            </a:r>
            <a:r>
              <a:rPr lang="ru-RU" sz="5400" dirty="0" smtClean="0"/>
              <a:t>лет</a:t>
            </a: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defRPr/>
            </a:pP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67. Организация приема на обучение по основным общеобразовательным программам.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…Получение начального общего образования в образовательных организациях начинается </a:t>
            </a:r>
            <a:r>
              <a:rPr lang="ru-RU" sz="1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достижении детьми возраста шести лет и шести месяцев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отсутствии противопоказаний по состоянию здоровья, </a:t>
            </a:r>
            <a:r>
              <a:rPr lang="ru-RU" sz="1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 не позже достижения ими возраста восьми лет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9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заявлению 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(законных представителей) детей </a:t>
            </a:r>
            <a:r>
              <a:rPr lang="ru-RU" sz="19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учредитель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образовательной организации </a:t>
            </a:r>
            <a:r>
              <a:rPr lang="ru-RU" sz="19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вправе разрешить прием </a:t>
            </a:r>
            <a:r>
              <a:rPr lang="ru-R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в образовательную организацию на обучение по образовательным программам начального общего образования </a:t>
            </a:r>
            <a:r>
              <a:rPr lang="ru-RU" sz="19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более раннем или более позднем возрасте.</a:t>
            </a:r>
          </a:p>
          <a:p>
            <a:pPr algn="ctr"/>
            <a:endParaRPr lang="ru-RU" sz="5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66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628800"/>
            <a:ext cx="8503920" cy="5693311"/>
          </a:xfrm>
        </p:spPr>
        <p:txBody>
          <a:bodyPr>
            <a:normAutofit/>
          </a:bodyPr>
          <a:lstStyle/>
          <a:p>
            <a:pPr algn="just"/>
            <a:r>
              <a:rPr lang="ru-RU" sz="4000" dirty="0" smtClean="0">
                <a:solidFill>
                  <a:srgbClr val="002060"/>
                </a:solidFill>
              </a:rPr>
              <a:t>Дети иного возраста, претендующие на зачисление в первый класс, могут быть приняты на основании приказа Управления образованием Междуреченского городского округа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419872" y="332656"/>
            <a:ext cx="2702984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3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3481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4016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Какие сроки приёма документов в первый класс?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 </a:t>
            </a:r>
            <a:r>
              <a:rPr lang="ru-RU" b="1" u="sng" dirty="0" smtClean="0">
                <a:solidFill>
                  <a:srgbClr val="7030A0"/>
                </a:solidFill>
              </a:rPr>
              <a:t>С 31 марта 2023 </a:t>
            </a:r>
            <a:r>
              <a:rPr lang="ru-RU" b="1" u="sng" dirty="0">
                <a:solidFill>
                  <a:srgbClr val="7030A0"/>
                </a:solidFill>
              </a:rPr>
              <a:t>г. по 30 июня 2023 г</a:t>
            </a:r>
            <a:r>
              <a:rPr lang="ru-RU" dirty="0"/>
              <a:t>. для детей, проживающих на закрепленной территории, а также для детей, имеющих право </a:t>
            </a:r>
            <a:r>
              <a:rPr lang="ru-RU" dirty="0" smtClean="0"/>
              <a:t>внеочередного, первоочередного </a:t>
            </a:r>
            <a:r>
              <a:rPr lang="ru-RU" dirty="0"/>
              <a:t>и преимущественного приёма в образовательные организации; </a:t>
            </a:r>
            <a:endParaRPr lang="ru-RU" dirty="0" smtClean="0"/>
          </a:p>
          <a:p>
            <a:pPr algn="just"/>
            <a:endParaRPr lang="ru-RU" dirty="0" smtClean="0"/>
          </a:p>
          <a:p>
            <a:pPr algn="just"/>
            <a:r>
              <a:rPr lang="ru-RU" b="1" u="sng" dirty="0" smtClean="0">
                <a:solidFill>
                  <a:srgbClr val="7030A0"/>
                </a:solidFill>
              </a:rPr>
              <a:t>с </a:t>
            </a:r>
            <a:r>
              <a:rPr lang="ru-RU" b="1" u="sng" dirty="0">
                <a:solidFill>
                  <a:srgbClr val="7030A0"/>
                </a:solidFill>
              </a:rPr>
              <a:t>6 июля 2023 г. </a:t>
            </a:r>
            <a:r>
              <a:rPr lang="ru-RU" dirty="0"/>
              <a:t>для детей, не проживающих на закрепленной территории на свободные места* , но не позднее 5 сентября 2023 г.</a:t>
            </a:r>
          </a:p>
        </p:txBody>
      </p:sp>
    </p:spTree>
    <p:extLst>
      <p:ext uri="{BB962C8B-B14F-4D97-AF65-F5344CB8AC3E}">
        <p14:creationId xmlns:p14="http://schemas.microsoft.com/office/powerpoint/2010/main" val="4201972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412776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6000" b="1" dirty="0" smtClean="0">
                <a:solidFill>
                  <a:srgbClr val="FF0000"/>
                </a:solidFill>
                <a:latin typeface="Calibri"/>
                <a:ea typeface="+mn-ea"/>
                <a:cs typeface="+mn-cs"/>
              </a:rPr>
              <a:t/>
            </a:r>
            <a:br>
              <a:rPr lang="ru-RU" sz="6000" b="1" dirty="0" smtClean="0">
                <a:solidFill>
                  <a:srgbClr val="FF0000"/>
                </a:solidFill>
                <a:latin typeface="Calibri"/>
                <a:ea typeface="+mn-ea"/>
                <a:cs typeface="+mn-cs"/>
              </a:rPr>
            </a:br>
            <a:r>
              <a:rPr lang="ru-RU" sz="6000" b="1" dirty="0">
                <a:solidFill>
                  <a:srgbClr val="FF0000"/>
                </a:solidFill>
                <a:latin typeface="Calibri"/>
                <a:ea typeface="+mn-ea"/>
                <a:cs typeface="+mn-cs"/>
              </a:rPr>
              <a:t/>
            </a:r>
            <a:br>
              <a:rPr lang="ru-RU" sz="6000" b="1" dirty="0">
                <a:solidFill>
                  <a:srgbClr val="FF0000"/>
                </a:solidFill>
                <a:latin typeface="Calibri"/>
                <a:ea typeface="+mn-ea"/>
                <a:cs typeface="+mn-cs"/>
              </a:rPr>
            </a:br>
            <a:r>
              <a:rPr lang="ru-RU" sz="3700" b="1" dirty="0">
                <a:solidFill>
                  <a:srgbClr val="FF0000"/>
                </a:solidFill>
              </a:rPr>
              <a:t>Микрорайон Гимназии</a:t>
            </a:r>
            <a:r>
              <a:rPr lang="ru-RU" sz="3700" b="1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3700" b="1" dirty="0">
                <a:solidFill>
                  <a:prstClr val="black"/>
                </a:solidFill>
                <a:ea typeface="+mn-ea"/>
                <a:cs typeface="+mn-cs"/>
              </a:rPr>
            </a:br>
            <a:endParaRPr lang="ru-RU" sz="37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Ул. Комарова-9</a:t>
            </a:r>
          </a:p>
          <a:p>
            <a:r>
              <a:rPr lang="ru-RU" dirty="0" smtClean="0"/>
              <a:t>Пр. Коммунистический -18,20,22,24,26,28-31,33,34,36</a:t>
            </a:r>
          </a:p>
          <a:p>
            <a:r>
              <a:rPr lang="ru-RU" dirty="0" smtClean="0"/>
              <a:t>Ул. Чехова- 7,10</a:t>
            </a:r>
          </a:p>
          <a:p>
            <a:r>
              <a:rPr lang="ru-RU" dirty="0" smtClean="0"/>
              <a:t>Ул. Космонавтов 14,16</a:t>
            </a:r>
          </a:p>
          <a:p>
            <a:r>
              <a:rPr lang="ru-RU" dirty="0" smtClean="0"/>
              <a:t>Ул. Юности -3,5,11,13,15,17,19,21</a:t>
            </a:r>
          </a:p>
          <a:p>
            <a:r>
              <a:rPr lang="ru-RU" dirty="0" smtClean="0"/>
              <a:t>Ул. Кузнецкая -30,32,34,38,40,41,43,45,47</a:t>
            </a:r>
          </a:p>
          <a:p>
            <a:r>
              <a:rPr lang="ru-RU" dirty="0" smtClean="0"/>
              <a:t>Пр. Строителей-21,25-30,32-35,37-41,43,45,46</a:t>
            </a:r>
          </a:p>
          <a:p>
            <a:r>
              <a:rPr lang="ru-RU" dirty="0" smtClean="0"/>
              <a:t>Ул. Весенняя -20-32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028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84176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Какие льготные категории учитываются при приёме в школу?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В первоочередном порядке: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/>
              <a:t>дети военнослужащих, </a:t>
            </a:r>
            <a:r>
              <a:rPr lang="ru-RU" dirty="0" smtClean="0"/>
              <a:t>в </a:t>
            </a:r>
            <a:r>
              <a:rPr lang="ru-RU" dirty="0" err="1" smtClean="0"/>
              <a:t>т.ч</a:t>
            </a:r>
            <a:r>
              <a:rPr lang="ru-RU" dirty="0" smtClean="0"/>
              <a:t>. мобилизованных</a:t>
            </a:r>
          </a:p>
          <a:p>
            <a:r>
              <a:rPr lang="ru-RU" dirty="0" smtClean="0"/>
              <a:t>- </a:t>
            </a:r>
            <a:r>
              <a:rPr lang="ru-RU" dirty="0"/>
              <a:t>дети сотрудников полиции,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/>
              <a:t>дети сотрудников МЧС, </a:t>
            </a:r>
            <a:endParaRPr lang="ru-RU" dirty="0" smtClean="0"/>
          </a:p>
          <a:p>
            <a:pPr algn="just"/>
            <a:r>
              <a:rPr lang="ru-RU" dirty="0" smtClean="0"/>
              <a:t>- </a:t>
            </a:r>
            <a:r>
              <a:rPr lang="ru-RU" dirty="0"/>
              <a:t>а также, дети которые попадают под действие закона о социальных гарантиях (ФЗ от 30.12.2012 № </a:t>
            </a:r>
            <a:r>
              <a:rPr lang="ru-RU" dirty="0" smtClean="0"/>
              <a:t>283-ФЗ </a:t>
            </a:r>
            <a:r>
              <a:rPr lang="ru-RU" dirty="0"/>
              <a:t>«О социальных гарантиях сотрудникам некоторых федеральных органов исполнительной власти и внесении изменений в отдельные законодательные акты Российской Федерации»)</a:t>
            </a:r>
          </a:p>
        </p:txBody>
      </p:sp>
    </p:spTree>
    <p:extLst>
      <p:ext uri="{BB962C8B-B14F-4D97-AF65-F5344CB8AC3E}">
        <p14:creationId xmlns:p14="http://schemas.microsoft.com/office/powerpoint/2010/main" val="36393192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1829</TotalTime>
  <Words>1321</Words>
  <Application>Microsoft Office PowerPoint</Application>
  <PresentationFormat>Экран (4:3)</PresentationFormat>
  <Paragraphs>134</Paragraphs>
  <Slides>30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40" baseType="lpstr">
      <vt:lpstr>Arial</vt:lpstr>
      <vt:lpstr>Calibri</vt:lpstr>
      <vt:lpstr>Comic Sans MS</vt:lpstr>
      <vt:lpstr>Georgia</vt:lpstr>
      <vt:lpstr>Roboto Condensed</vt:lpstr>
      <vt:lpstr>Symbol</vt:lpstr>
      <vt:lpstr>Times New Roman</vt:lpstr>
      <vt:lpstr>Wingdings</vt:lpstr>
      <vt:lpstr>Wingdings 2</vt:lpstr>
      <vt:lpstr>Официальная</vt:lpstr>
      <vt:lpstr>Презентация PowerPoint</vt:lpstr>
      <vt:lpstr>Приём в 1 класс</vt:lpstr>
      <vt:lpstr>ОСНОВАНИЕ</vt:lpstr>
      <vt:lpstr>На обучение по каким программам принимаются дети в первый класс?</vt:lpstr>
      <vt:lpstr>С какого возраста принимаются дети в первый класс?</vt:lpstr>
      <vt:lpstr>Презентация PowerPoint</vt:lpstr>
      <vt:lpstr>Какие сроки приёма документов в первый класс?</vt:lpstr>
      <vt:lpstr>  Микрорайон Гимназии </vt:lpstr>
      <vt:lpstr>Какие льготные категории учитываются при приёме в школу?</vt:lpstr>
      <vt:lpstr>Какие льготные категории учитываются при приёме в школу?</vt:lpstr>
      <vt:lpstr>В каком случае могут отказать в приёме документов?</vt:lpstr>
      <vt:lpstr>Кто подаёт документы в первый класс?</vt:lpstr>
      <vt:lpstr> Как подать документы в школу? (Одним из перечисленных способов)</vt:lpstr>
      <vt:lpstr>Как подать документы в школу?</vt:lpstr>
      <vt:lpstr>Презентация PowerPoint</vt:lpstr>
      <vt:lpstr>1 волна </vt:lpstr>
      <vt:lpstr>1 волна</vt:lpstr>
      <vt:lpstr>Процедура приема в 1 класс</vt:lpstr>
      <vt:lpstr>Презентация PowerPoint</vt:lpstr>
      <vt:lpstr>Презентация PowerPoint</vt:lpstr>
      <vt:lpstr>График  приема документов</vt:lpstr>
      <vt:lpstr>ВНИМАНИЕ!!!</vt:lpstr>
      <vt:lpstr>Документы</vt:lpstr>
      <vt:lpstr>ДОКУМЕНТЫ</vt:lpstr>
      <vt:lpstr>Презентация PowerPoint</vt:lpstr>
      <vt:lpstr>Принятие решений по всем зарегистрированным заявлениям</vt:lpstr>
      <vt:lpstr>2 волна </vt:lpstr>
      <vt:lpstr>2 волна </vt:lpstr>
      <vt:lpstr>   Документы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Учитель</dc:creator>
  <cp:lastModifiedBy>Пользователь</cp:lastModifiedBy>
  <cp:revision>152</cp:revision>
  <cp:lastPrinted>2014-12-27T04:22:42Z</cp:lastPrinted>
  <dcterms:created xsi:type="dcterms:W3CDTF">2014-12-25T09:47:14Z</dcterms:created>
  <dcterms:modified xsi:type="dcterms:W3CDTF">2023-03-17T09:08:43Z</dcterms:modified>
</cp:coreProperties>
</file>